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0" r:id="rId2"/>
    <p:sldId id="261" r:id="rId3"/>
    <p:sldId id="256" r:id="rId4"/>
    <p:sldId id="257" r:id="rId5"/>
    <p:sldId id="258" r:id="rId6"/>
    <p:sldId id="259" r:id="rId7"/>
    <p:sldId id="264" r:id="rId8"/>
    <p:sldId id="265" r:id="rId9"/>
    <p:sldId id="266" r:id="rId10"/>
    <p:sldId id="267" r:id="rId11"/>
    <p:sldId id="268" r:id="rId12"/>
    <p:sldId id="269" r:id="rId13"/>
    <p:sldId id="263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0" d="100"/>
          <a:sy n="50" d="100"/>
        </p:scale>
        <p:origin x="-1267" y="-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3.9.2013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3.9.2013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3.9.2013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3.9.2013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3.9.2013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3.9.2013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3.9.2013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3.9.2013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3.9.2013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3.9.2013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3.9.2013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3.9.2013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Obrázek 4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1050" y="5516563"/>
            <a:ext cx="5408613" cy="1046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3331" name="Group 1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12568579"/>
              </p:ext>
            </p:extLst>
          </p:nvPr>
        </p:nvGraphicFramePr>
        <p:xfrm>
          <a:off x="827088" y="692150"/>
          <a:ext cx="7488237" cy="4105278"/>
        </p:xfrm>
        <a:graphic>
          <a:graphicData uri="http://schemas.openxmlformats.org/drawingml/2006/table">
            <a:tbl>
              <a:tblPr/>
              <a:tblGrid>
                <a:gridCol w="7488237"/>
              </a:tblGrid>
              <a:tr h="6842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Franklin Gothic Book" pitchFamily="34" charset="0"/>
                        </a:rPr>
                        <a:t>Škola:           ZŠ </a:t>
                      </a:r>
                      <a:r>
                        <a:rPr kumimoji="0" lang="cs-CZ" sz="1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Franklin Gothic Book" pitchFamily="34" charset="0"/>
                        </a:rPr>
                        <a:t>Hýskov</a:t>
                      </a: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Franklin Gothic Book" pitchFamily="34" charset="0"/>
                        </a:rPr>
                        <a:t>, Školní 112, </a:t>
                      </a:r>
                      <a:r>
                        <a:rPr kumimoji="0" lang="cs-CZ" sz="1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Franklin Gothic Book" pitchFamily="34" charset="0"/>
                        </a:rPr>
                        <a:t>Hýskov</a:t>
                      </a:r>
                      <a:endParaRPr kumimoji="0" lang="cs-CZ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Franklin Gothic Book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6842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Franklin Gothic Book" pitchFamily="34" charset="0"/>
                        </a:rPr>
                        <a:t>Autor:            Mgr. Lenka Štětková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</a:tr>
              <a:tr h="6842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Franklin Gothic Book" pitchFamily="34" charset="0"/>
                        </a:rPr>
                        <a:t>Název:           </a:t>
                      </a: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Franklin Gothic Book" pitchFamily="34" charset="0"/>
                        </a:rPr>
                        <a:t>VY_32_INOVACE_1C_10_Měsíce v roce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</a:tr>
              <a:tr h="6842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Franklin Gothic Book" pitchFamily="34" charset="0"/>
                        </a:rPr>
                        <a:t>Téma:            Anglický jazyk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</a:tr>
              <a:tr h="6842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Franklin Gothic Book" pitchFamily="34" charset="0"/>
                        </a:rPr>
                        <a:t>Datum tvorby:          21.4.2013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</a:tr>
              <a:tr h="6842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Franklin Gothic Book" pitchFamily="34" charset="0"/>
                        </a:rPr>
                        <a:t>Číslo projektu:          CZ.1.07/1.4.00/21.2485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9967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/>
        </p:nvSpPr>
        <p:spPr>
          <a:xfrm>
            <a:off x="361950" y="37465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/>
              <a:t>Anotace:</a:t>
            </a:r>
            <a:endParaRPr lang="cs-CZ" dirty="0"/>
          </a:p>
        </p:txBody>
      </p:sp>
      <p:sp>
        <p:nvSpPr>
          <p:cNvPr id="5" name="Zástupný symbol pro obsah 2"/>
          <p:cNvSpPr>
            <a:spLocks noGrp="1"/>
          </p:cNvSpPr>
          <p:nvPr/>
        </p:nvSpPr>
        <p:spPr>
          <a:xfrm>
            <a:off x="228600" y="1340768"/>
            <a:ext cx="8686800" cy="4970463"/>
          </a:xfrm>
          <a:prstGeom prst="rect">
            <a:avLst/>
          </a:prstGeom>
        </p:spPr>
        <p:txBody>
          <a:bodyPr vert="horz" lIns="91440" tIns="45720" rIns="91440" bIns="45720" rtlCol="0">
            <a:normAutofit fontScale="775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>
              <a:lnSpc>
                <a:spcPct val="90000"/>
              </a:lnSpc>
            </a:pPr>
            <a:r>
              <a:rPr lang="cs-CZ" sz="2800" dirty="0" smtClean="0"/>
              <a:t>Materiál je určený pro žáky 4. ročníku, pro výuku Anglického jazyka – téma MĚSÍCE V ROCE.</a:t>
            </a:r>
          </a:p>
          <a:p>
            <a:pPr eaLnBrk="1" hangingPunct="1">
              <a:lnSpc>
                <a:spcPct val="90000"/>
              </a:lnSpc>
            </a:pPr>
            <a:r>
              <a:rPr lang="cs-CZ" sz="2800" dirty="0" smtClean="0"/>
              <a:t>Jedná se o prezentaci na interaktivní tabuli.</a:t>
            </a:r>
          </a:p>
          <a:p>
            <a:pPr>
              <a:lnSpc>
                <a:spcPct val="90000"/>
              </a:lnSpc>
            </a:pPr>
            <a:r>
              <a:rPr lang="cs-CZ" sz="2800" dirty="0" smtClean="0"/>
              <a:t>Prezentace je určena </a:t>
            </a:r>
            <a:r>
              <a:rPr lang="cs-CZ" sz="2800" dirty="0"/>
              <a:t>k</a:t>
            </a:r>
            <a:r>
              <a:rPr lang="cs-CZ" sz="2800" dirty="0" smtClean="0"/>
              <a:t> </a:t>
            </a:r>
            <a:r>
              <a:rPr lang="cs-CZ" sz="2800" dirty="0"/>
              <a:t>procvičování </a:t>
            </a:r>
            <a:r>
              <a:rPr lang="cs-CZ" sz="2800" dirty="0" smtClean="0"/>
              <a:t>učiva, možné využít i k výkladu nového učiva.</a:t>
            </a:r>
          </a:p>
          <a:p>
            <a:pPr eaLnBrk="1" hangingPunct="1">
              <a:lnSpc>
                <a:spcPct val="90000"/>
              </a:lnSpc>
            </a:pPr>
            <a:r>
              <a:rPr lang="cs-CZ" sz="2800" dirty="0" smtClean="0"/>
              <a:t>Snímek 4: seznámení s učivem, opakování probraného učiva.</a:t>
            </a:r>
          </a:p>
          <a:p>
            <a:pPr eaLnBrk="1" hangingPunct="1">
              <a:lnSpc>
                <a:spcPct val="90000"/>
              </a:lnSpc>
            </a:pPr>
            <a:r>
              <a:rPr lang="cs-CZ" sz="2800" dirty="0" smtClean="0"/>
              <a:t>Snímek 5,6 : seřazení rozházených měsíců v roce, žáci je píší ve správném pořadí. </a:t>
            </a:r>
          </a:p>
          <a:p>
            <a:pPr eaLnBrk="1" hangingPunct="1">
              <a:lnSpc>
                <a:spcPct val="90000"/>
              </a:lnSpc>
            </a:pPr>
            <a:r>
              <a:rPr lang="cs-CZ" sz="2800" dirty="0" smtClean="0"/>
              <a:t>Snímek 7: žáci zde doplňují názvy měsíců v roce podle zadání, procvičení číslovek řadových.</a:t>
            </a:r>
          </a:p>
          <a:p>
            <a:pPr eaLnBrk="1" hangingPunct="1">
              <a:lnSpc>
                <a:spcPct val="90000"/>
              </a:lnSpc>
            </a:pPr>
            <a:r>
              <a:rPr lang="cs-CZ" sz="2800" dirty="0" smtClean="0"/>
              <a:t>Snímek 8 – 11: roční období, doplnění měsíců od počátečního písmene do ročního období vyjádřeného i obrázkem.</a:t>
            </a:r>
          </a:p>
          <a:p>
            <a:pPr eaLnBrk="1" hangingPunct="1">
              <a:lnSpc>
                <a:spcPct val="90000"/>
              </a:lnSpc>
            </a:pPr>
            <a:r>
              <a:rPr lang="cs-CZ" sz="2800" dirty="0" smtClean="0"/>
              <a:t>Pomůcky: interaktivní tabule, interaktivní pero.</a:t>
            </a:r>
          </a:p>
          <a:p>
            <a:pPr eaLnBrk="1" hangingPunct="1">
              <a:lnSpc>
                <a:spcPct val="90000"/>
              </a:lnSpc>
            </a:pPr>
            <a:r>
              <a:rPr lang="cs-CZ" sz="2800" dirty="0" smtClean="0"/>
              <a:t>Materiál je určen k interaktivní výuce. </a:t>
            </a:r>
          </a:p>
          <a:p>
            <a:pPr eaLnBrk="1" hangingPunct="1">
              <a:lnSpc>
                <a:spcPct val="90000"/>
              </a:lnSpc>
            </a:pPr>
            <a:r>
              <a:rPr lang="cs-CZ" sz="2800" dirty="0" smtClean="0"/>
              <a:t>Časová dotace: 30 min.</a:t>
            </a:r>
          </a:p>
        </p:txBody>
      </p:sp>
    </p:spTree>
    <p:extLst>
      <p:ext uri="{BB962C8B-B14F-4D97-AF65-F5344CB8AC3E}">
        <p14:creationId xmlns:p14="http://schemas.microsoft.com/office/powerpoint/2010/main" val="206752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971600" y="4077072"/>
            <a:ext cx="971741" cy="707886"/>
          </a:xfrm>
          <a:prstGeom prst="rect">
            <a:avLst/>
          </a:prstGeom>
          <a:solidFill>
            <a:srgbClr val="00B050"/>
          </a:solidFill>
          <a:ln>
            <a:solidFill>
              <a:schemeClr val="accent3">
                <a:lumMod val="50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cs-CZ" sz="4000" b="1" dirty="0" err="1" smtClean="0"/>
              <a:t>The</a:t>
            </a:r>
            <a:endParaRPr lang="cs-CZ" sz="40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2411760" y="4431015"/>
            <a:ext cx="1806970" cy="707886"/>
          </a:xfrm>
          <a:prstGeom prst="rect">
            <a:avLst/>
          </a:prstGeom>
          <a:solidFill>
            <a:srgbClr val="00B050"/>
          </a:solidFill>
          <a:ln>
            <a:solidFill>
              <a:schemeClr val="accent3">
                <a:lumMod val="50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cs-CZ" sz="4000" b="1" dirty="0" err="1" smtClean="0"/>
              <a:t>months</a:t>
            </a:r>
            <a:endParaRPr lang="cs-CZ" sz="40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4647616" y="4077072"/>
            <a:ext cx="622286" cy="707886"/>
          </a:xfrm>
          <a:prstGeom prst="rect">
            <a:avLst/>
          </a:prstGeom>
          <a:solidFill>
            <a:srgbClr val="00B050"/>
          </a:solidFill>
          <a:ln>
            <a:solidFill>
              <a:schemeClr val="accent3">
                <a:lumMod val="50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cs-CZ" sz="4000" b="1" dirty="0" err="1" smtClean="0"/>
              <a:t>of</a:t>
            </a:r>
            <a:endParaRPr lang="cs-CZ" sz="40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5868143" y="4431015"/>
            <a:ext cx="896399" cy="707886"/>
          </a:xfrm>
          <a:prstGeom prst="rect">
            <a:avLst/>
          </a:prstGeom>
          <a:solidFill>
            <a:srgbClr val="00B050"/>
          </a:solidFill>
          <a:ln>
            <a:solidFill>
              <a:schemeClr val="accent3">
                <a:lumMod val="50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cs-CZ" sz="4000" b="1" dirty="0" err="1" smtClean="0"/>
              <a:t>the</a:t>
            </a:r>
            <a:endParaRPr lang="cs-CZ" sz="40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7236296" y="4077072"/>
            <a:ext cx="1116652" cy="707886"/>
          </a:xfrm>
          <a:prstGeom prst="rect">
            <a:avLst/>
          </a:prstGeom>
          <a:solidFill>
            <a:srgbClr val="00B050"/>
          </a:solidFill>
          <a:ln>
            <a:solidFill>
              <a:schemeClr val="accent3">
                <a:lumMod val="50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cs-CZ" sz="4000" b="1" dirty="0" err="1" smtClean="0"/>
              <a:t>year</a:t>
            </a:r>
            <a:endParaRPr lang="cs-CZ" sz="4000" b="1" dirty="0"/>
          </a:p>
        </p:txBody>
      </p:sp>
      <p:sp>
        <p:nvSpPr>
          <p:cNvPr id="9" name="Vývojový diagram: děrná páska 8"/>
          <p:cNvSpPr/>
          <p:nvPr/>
        </p:nvSpPr>
        <p:spPr>
          <a:xfrm>
            <a:off x="2411760" y="836712"/>
            <a:ext cx="4968552" cy="1380736"/>
          </a:xfrm>
          <a:prstGeom prst="flowChartPunchedTap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/>
              <a:t>Měsíce v roce</a:t>
            </a:r>
          </a:p>
        </p:txBody>
      </p:sp>
    </p:spTree>
    <p:extLst>
      <p:ext uri="{BB962C8B-B14F-4D97-AF65-F5344CB8AC3E}">
        <p14:creationId xmlns:p14="http://schemas.microsoft.com/office/powerpoint/2010/main" val="9609129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395536" y="332656"/>
            <a:ext cx="2618229" cy="646331"/>
          </a:xfrm>
          <a:prstGeom prst="rect">
            <a:avLst/>
          </a:prstGeom>
          <a:solidFill>
            <a:srgbClr val="FFC000"/>
          </a:solidFill>
          <a:ln>
            <a:solidFill>
              <a:schemeClr val="accent6">
                <a:lumMod val="50000"/>
              </a:schemeClr>
            </a:solidFill>
          </a:ln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r>
              <a:rPr lang="cs-CZ" sz="3600" b="1" dirty="0" err="1" smtClean="0">
                <a:latin typeface="Times New Roman" pitchFamily="18" charset="0"/>
                <a:cs typeface="Times New Roman" pitchFamily="18" charset="0"/>
              </a:rPr>
              <a:t>January</a:t>
            </a:r>
            <a:endParaRPr lang="cs-CZ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793306" y="1412776"/>
            <a:ext cx="2949184" cy="646331"/>
          </a:xfrm>
          <a:prstGeom prst="rect">
            <a:avLst/>
          </a:prstGeom>
          <a:solidFill>
            <a:srgbClr val="FFC000"/>
          </a:solidFill>
          <a:ln>
            <a:solidFill>
              <a:schemeClr val="accent6">
                <a:lumMod val="50000"/>
              </a:schemeClr>
            </a:solidFill>
          </a:ln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r>
              <a:rPr lang="cs-CZ" sz="3600" b="1" dirty="0" err="1" smtClean="0">
                <a:latin typeface="Times New Roman" pitchFamily="18" charset="0"/>
                <a:cs typeface="Times New Roman" pitchFamily="18" charset="0"/>
              </a:rPr>
              <a:t>February</a:t>
            </a:r>
            <a:endParaRPr lang="cs-CZ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1684778" y="2276872"/>
            <a:ext cx="2165004" cy="646331"/>
          </a:xfrm>
          <a:prstGeom prst="rect">
            <a:avLst/>
          </a:prstGeom>
          <a:solidFill>
            <a:srgbClr val="FFC000"/>
          </a:solidFill>
          <a:ln>
            <a:solidFill>
              <a:schemeClr val="accent6">
                <a:lumMod val="50000"/>
              </a:schemeClr>
            </a:solidFill>
          </a:ln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r>
              <a:rPr lang="cs-CZ" sz="3600" b="1" dirty="0" err="1" smtClean="0">
                <a:latin typeface="Times New Roman" pitchFamily="18" charset="0"/>
                <a:cs typeface="Times New Roman" pitchFamily="18" charset="0"/>
              </a:rPr>
              <a:t>March</a:t>
            </a:r>
            <a:endParaRPr lang="cs-CZ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2252486" y="3212976"/>
            <a:ext cx="1772453" cy="646331"/>
          </a:xfrm>
          <a:prstGeom prst="rect">
            <a:avLst/>
          </a:prstGeom>
          <a:solidFill>
            <a:srgbClr val="FFC000"/>
          </a:solidFill>
          <a:ln>
            <a:solidFill>
              <a:schemeClr val="accent6">
                <a:lumMod val="50000"/>
              </a:schemeClr>
            </a:solidFill>
          </a:ln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r>
              <a:rPr lang="cs-CZ" sz="3600" b="1" dirty="0" err="1" smtClean="0">
                <a:latin typeface="Times New Roman" pitchFamily="18" charset="0"/>
                <a:cs typeface="Times New Roman" pitchFamily="18" charset="0"/>
              </a:rPr>
              <a:t>April</a:t>
            </a:r>
            <a:endParaRPr lang="cs-CZ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2806388" y="4221088"/>
            <a:ext cx="1551816" cy="646331"/>
          </a:xfrm>
          <a:prstGeom prst="rect">
            <a:avLst/>
          </a:prstGeom>
          <a:solidFill>
            <a:srgbClr val="FFC000"/>
          </a:solidFill>
          <a:ln>
            <a:solidFill>
              <a:schemeClr val="accent6">
                <a:lumMod val="50000"/>
              </a:schemeClr>
            </a:solidFill>
          </a:ln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May</a:t>
            </a:r>
            <a:endParaRPr lang="cs-CZ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3216186" y="5301208"/>
            <a:ext cx="1625362" cy="646331"/>
          </a:xfrm>
          <a:prstGeom prst="rect">
            <a:avLst/>
          </a:prstGeom>
          <a:solidFill>
            <a:srgbClr val="FFC000"/>
          </a:solidFill>
          <a:ln>
            <a:solidFill>
              <a:schemeClr val="accent6">
                <a:lumMod val="50000"/>
              </a:schemeClr>
            </a:solidFill>
          </a:ln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June</a:t>
            </a:r>
            <a:endParaRPr lang="cs-CZ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3935871" y="517322"/>
            <a:ext cx="1478269" cy="646331"/>
          </a:xfrm>
          <a:prstGeom prst="rect">
            <a:avLst/>
          </a:prstGeom>
          <a:solidFill>
            <a:srgbClr val="FFC000"/>
          </a:solidFill>
          <a:ln>
            <a:solidFill>
              <a:schemeClr val="accent6">
                <a:lumMod val="50000"/>
              </a:schemeClr>
            </a:solidFill>
          </a:ln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July</a:t>
            </a:r>
            <a:endParaRPr lang="cs-CZ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4096060" y="1597442"/>
            <a:ext cx="2287274" cy="646331"/>
          </a:xfrm>
          <a:prstGeom prst="rect">
            <a:avLst/>
          </a:prstGeom>
          <a:solidFill>
            <a:srgbClr val="FFC000"/>
          </a:solidFill>
          <a:ln>
            <a:solidFill>
              <a:schemeClr val="accent6">
                <a:lumMod val="50000"/>
              </a:schemeClr>
            </a:solidFill>
          </a:ln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August</a:t>
            </a:r>
            <a:endParaRPr lang="cs-CZ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4360628" y="2646204"/>
            <a:ext cx="3316914" cy="646331"/>
          </a:xfrm>
          <a:prstGeom prst="rect">
            <a:avLst/>
          </a:prstGeom>
          <a:solidFill>
            <a:srgbClr val="FFC000"/>
          </a:solidFill>
          <a:ln>
            <a:solidFill>
              <a:schemeClr val="accent6">
                <a:lumMod val="50000"/>
              </a:schemeClr>
            </a:solidFill>
          </a:ln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r>
              <a:rPr lang="cs-CZ" sz="3600" b="1" dirty="0" err="1" smtClean="0">
                <a:latin typeface="Times New Roman" pitchFamily="18" charset="0"/>
                <a:cs typeface="Times New Roman" pitchFamily="18" charset="0"/>
              </a:rPr>
              <a:t>September</a:t>
            </a:r>
            <a:endParaRPr lang="cs-CZ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5159190" y="3582308"/>
            <a:ext cx="2581456" cy="646331"/>
          </a:xfrm>
          <a:prstGeom prst="rect">
            <a:avLst/>
          </a:prstGeom>
          <a:solidFill>
            <a:srgbClr val="FFC000"/>
          </a:solidFill>
          <a:ln>
            <a:solidFill>
              <a:schemeClr val="accent6">
                <a:lumMod val="50000"/>
              </a:schemeClr>
            </a:solidFill>
          </a:ln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r>
              <a:rPr lang="cs-CZ" sz="3600" b="1" dirty="0" err="1" smtClean="0">
                <a:latin typeface="Times New Roman" pitchFamily="18" charset="0"/>
                <a:cs typeface="Times New Roman" pitchFamily="18" charset="0"/>
              </a:rPr>
              <a:t>October</a:t>
            </a:r>
            <a:endParaRPr lang="cs-CZ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5476776" y="4405754"/>
            <a:ext cx="3206595" cy="646331"/>
          </a:xfrm>
          <a:prstGeom prst="rect">
            <a:avLst/>
          </a:prstGeom>
          <a:solidFill>
            <a:srgbClr val="FFC000"/>
          </a:solidFill>
          <a:ln>
            <a:solidFill>
              <a:schemeClr val="accent6">
                <a:lumMod val="50000"/>
              </a:schemeClr>
            </a:solidFill>
          </a:ln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r>
              <a:rPr lang="cs-CZ" sz="3600" b="1" dirty="0" err="1" smtClean="0">
                <a:latin typeface="Times New Roman" pitchFamily="18" charset="0"/>
                <a:cs typeface="Times New Roman" pitchFamily="18" charset="0"/>
              </a:rPr>
              <a:t>November</a:t>
            </a:r>
            <a:endParaRPr lang="cs-CZ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6039059" y="5300682"/>
            <a:ext cx="3133050" cy="646331"/>
          </a:xfrm>
          <a:prstGeom prst="rect">
            <a:avLst/>
          </a:prstGeom>
          <a:solidFill>
            <a:srgbClr val="FFC000"/>
          </a:solidFill>
          <a:ln>
            <a:solidFill>
              <a:schemeClr val="accent6">
                <a:lumMod val="50000"/>
              </a:schemeClr>
            </a:solidFill>
          </a:ln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r>
              <a:rPr lang="cs-CZ" sz="3600" b="1" dirty="0" err="1" smtClean="0">
                <a:latin typeface="Times New Roman" pitchFamily="18" charset="0"/>
                <a:cs typeface="Times New Roman" pitchFamily="18" charset="0"/>
              </a:rPr>
              <a:t>December</a:t>
            </a:r>
            <a:endParaRPr lang="cs-CZ" sz="36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262532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000"/>
                            </p:stCondLst>
                            <p:childTnLst>
                              <p:par>
                                <p:cTn id="4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7000"/>
                            </p:stCondLst>
                            <p:childTnLst>
                              <p:par>
                                <p:cTn id="47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8000"/>
                            </p:stCondLst>
                            <p:childTnLst>
                              <p:par>
                                <p:cTn id="53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9000"/>
                            </p:stCondLst>
                            <p:childTnLst>
                              <p:par>
                                <p:cTn id="5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0000"/>
                            </p:stCondLst>
                            <p:childTnLst>
                              <p:par>
                                <p:cTn id="6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1000"/>
                            </p:stCondLst>
                            <p:childTnLst>
                              <p:par>
                                <p:cTn id="7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ovéPole 14"/>
          <p:cNvSpPr txBox="1"/>
          <p:nvPr/>
        </p:nvSpPr>
        <p:spPr>
          <a:xfrm>
            <a:off x="332714" y="2964488"/>
            <a:ext cx="26182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err="1" smtClean="0">
                <a:latin typeface="Times New Roman" pitchFamily="18" charset="0"/>
                <a:cs typeface="Times New Roman" pitchFamily="18" charset="0"/>
              </a:rPr>
              <a:t>January</a:t>
            </a:r>
            <a:endParaRPr lang="cs-CZ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159308" y="4576582"/>
            <a:ext cx="29491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err="1" smtClean="0">
                <a:latin typeface="Times New Roman" pitchFamily="18" charset="0"/>
                <a:cs typeface="Times New Roman" pitchFamily="18" charset="0"/>
              </a:rPr>
              <a:t>February</a:t>
            </a:r>
            <a:endParaRPr lang="cs-CZ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345842" y="1296152"/>
            <a:ext cx="21650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err="1" smtClean="0">
                <a:latin typeface="Times New Roman" pitchFamily="18" charset="0"/>
                <a:cs typeface="Times New Roman" pitchFamily="18" charset="0"/>
              </a:rPr>
              <a:t>March</a:t>
            </a:r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	</a:t>
            </a:r>
            <a:endParaRPr lang="cs-CZ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345842" y="5517232"/>
            <a:ext cx="177245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err="1" smtClean="0">
                <a:latin typeface="Times New Roman" pitchFamily="18" charset="0"/>
                <a:cs typeface="Times New Roman" pitchFamily="18" charset="0"/>
              </a:rPr>
              <a:t>April</a:t>
            </a:r>
            <a:endParaRPr lang="cs-CZ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435246" y="2130922"/>
            <a:ext cx="15518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May</a:t>
            </a:r>
            <a:endParaRPr lang="cs-CZ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353771" y="3752165"/>
            <a:ext cx="162536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June</a:t>
            </a:r>
            <a:endParaRPr lang="cs-CZ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7" name="TextovéPole 26"/>
          <p:cNvSpPr txBox="1"/>
          <p:nvPr/>
        </p:nvSpPr>
        <p:spPr>
          <a:xfrm>
            <a:off x="539551" y="692696"/>
            <a:ext cx="441499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Napiš měsíce v roce ve správném pořadí.</a:t>
            </a:r>
            <a:endParaRPr lang="cs-CZ" dirty="0"/>
          </a:p>
        </p:txBody>
      </p:sp>
      <p:sp>
        <p:nvSpPr>
          <p:cNvPr id="29" name="TextovéPole 28"/>
          <p:cNvSpPr txBox="1"/>
          <p:nvPr/>
        </p:nvSpPr>
        <p:spPr>
          <a:xfrm>
            <a:off x="2411760" y="1619318"/>
            <a:ext cx="5961888" cy="45243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……………………………………………………………………………………...</a:t>
            </a:r>
          </a:p>
          <a:p>
            <a:endParaRPr lang="cs-CZ" dirty="0"/>
          </a:p>
          <a:p>
            <a:endParaRPr lang="cs-CZ" dirty="0" smtClean="0"/>
          </a:p>
          <a:p>
            <a:r>
              <a:rPr lang="cs-CZ" dirty="0" smtClean="0"/>
              <a:t>……………………………………………………….........................</a:t>
            </a:r>
          </a:p>
          <a:p>
            <a:endParaRPr lang="cs-CZ" dirty="0"/>
          </a:p>
          <a:p>
            <a:endParaRPr lang="cs-CZ" dirty="0" smtClean="0"/>
          </a:p>
          <a:p>
            <a:r>
              <a:rPr lang="cs-CZ" dirty="0" smtClean="0"/>
              <a:t>……………………………………………………………………………………….</a:t>
            </a:r>
          </a:p>
          <a:p>
            <a:endParaRPr lang="cs-CZ" dirty="0"/>
          </a:p>
          <a:p>
            <a:endParaRPr lang="cs-CZ" dirty="0" smtClean="0"/>
          </a:p>
          <a:p>
            <a:r>
              <a:rPr lang="cs-CZ" dirty="0" smtClean="0"/>
              <a:t>……………………………………………………………………………………….</a:t>
            </a:r>
          </a:p>
          <a:p>
            <a:endParaRPr lang="cs-CZ" dirty="0"/>
          </a:p>
          <a:p>
            <a:endParaRPr lang="cs-CZ" dirty="0" smtClean="0"/>
          </a:p>
          <a:p>
            <a:r>
              <a:rPr lang="cs-CZ" dirty="0" smtClean="0"/>
              <a:t>……………………………………………………………………………………….</a:t>
            </a:r>
          </a:p>
          <a:p>
            <a:endParaRPr lang="cs-CZ" dirty="0"/>
          </a:p>
          <a:p>
            <a:endParaRPr lang="cs-CZ" dirty="0" smtClean="0"/>
          </a:p>
          <a:p>
            <a:r>
              <a:rPr lang="cs-CZ" dirty="0" smtClean="0"/>
              <a:t>…………………………………………………………………………………………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12219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ovéPole 9"/>
          <p:cNvSpPr txBox="1"/>
          <p:nvPr/>
        </p:nvSpPr>
        <p:spPr>
          <a:xfrm>
            <a:off x="310328" y="4725144"/>
            <a:ext cx="147826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July</a:t>
            </a:r>
            <a:endParaRPr lang="cs-CZ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310328" y="5589240"/>
            <a:ext cx="228727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August</a:t>
            </a:r>
            <a:endParaRPr lang="cs-CZ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186867" y="2924944"/>
            <a:ext cx="331691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err="1" smtClean="0">
                <a:latin typeface="Times New Roman" pitchFamily="18" charset="0"/>
                <a:cs typeface="Times New Roman" pitchFamily="18" charset="0"/>
              </a:rPr>
              <a:t>September</a:t>
            </a:r>
            <a:endParaRPr lang="cs-CZ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225761" y="2132856"/>
            <a:ext cx="25814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err="1" smtClean="0">
                <a:latin typeface="Times New Roman" pitchFamily="18" charset="0"/>
                <a:cs typeface="Times New Roman" pitchFamily="18" charset="0"/>
              </a:rPr>
              <a:t>October</a:t>
            </a:r>
            <a:endParaRPr lang="cs-CZ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297186" y="3797117"/>
            <a:ext cx="320659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err="1" smtClean="0">
                <a:latin typeface="Times New Roman" pitchFamily="18" charset="0"/>
                <a:cs typeface="Times New Roman" pitchFamily="18" charset="0"/>
              </a:rPr>
              <a:t>November</a:t>
            </a:r>
            <a:endParaRPr lang="cs-CZ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211906" y="1268760"/>
            <a:ext cx="31330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err="1" smtClean="0">
                <a:latin typeface="Times New Roman" pitchFamily="18" charset="0"/>
                <a:cs typeface="Times New Roman" pitchFamily="18" charset="0"/>
              </a:rPr>
              <a:t>December</a:t>
            </a:r>
            <a:endParaRPr lang="cs-CZ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8" name="TextovéPole 27"/>
          <p:cNvSpPr txBox="1"/>
          <p:nvPr/>
        </p:nvSpPr>
        <p:spPr>
          <a:xfrm>
            <a:off x="225761" y="323364"/>
            <a:ext cx="441499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Napiš měsíce v roce ve správném pořadí.</a:t>
            </a:r>
            <a:endParaRPr lang="cs-CZ" dirty="0"/>
          </a:p>
        </p:txBody>
      </p:sp>
      <p:sp>
        <p:nvSpPr>
          <p:cNvPr id="29" name="TextovéPole 28"/>
          <p:cNvSpPr txBox="1"/>
          <p:nvPr/>
        </p:nvSpPr>
        <p:spPr>
          <a:xfrm>
            <a:off x="2411760" y="1619318"/>
            <a:ext cx="5961888" cy="45243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……………………………………………………………………………………...</a:t>
            </a:r>
          </a:p>
          <a:p>
            <a:endParaRPr lang="cs-CZ" dirty="0"/>
          </a:p>
          <a:p>
            <a:endParaRPr lang="cs-CZ" dirty="0" smtClean="0"/>
          </a:p>
          <a:p>
            <a:r>
              <a:rPr lang="cs-CZ" dirty="0" smtClean="0"/>
              <a:t>……………………………………………………….........................</a:t>
            </a:r>
          </a:p>
          <a:p>
            <a:endParaRPr lang="cs-CZ" dirty="0"/>
          </a:p>
          <a:p>
            <a:endParaRPr lang="cs-CZ" dirty="0" smtClean="0"/>
          </a:p>
          <a:p>
            <a:r>
              <a:rPr lang="cs-CZ" dirty="0" smtClean="0"/>
              <a:t>……………………………………………………………………………………….</a:t>
            </a:r>
          </a:p>
          <a:p>
            <a:endParaRPr lang="cs-CZ" dirty="0"/>
          </a:p>
          <a:p>
            <a:endParaRPr lang="cs-CZ" dirty="0" smtClean="0"/>
          </a:p>
          <a:p>
            <a:r>
              <a:rPr lang="cs-CZ" dirty="0" smtClean="0"/>
              <a:t>……………………………………………………………………………………….</a:t>
            </a:r>
          </a:p>
          <a:p>
            <a:endParaRPr lang="cs-CZ" dirty="0"/>
          </a:p>
          <a:p>
            <a:endParaRPr lang="cs-CZ" dirty="0" smtClean="0"/>
          </a:p>
          <a:p>
            <a:r>
              <a:rPr lang="cs-CZ" dirty="0" smtClean="0"/>
              <a:t>……………………………………………………………………………………….</a:t>
            </a:r>
          </a:p>
          <a:p>
            <a:endParaRPr lang="cs-CZ" dirty="0"/>
          </a:p>
          <a:p>
            <a:endParaRPr lang="cs-CZ" dirty="0" smtClean="0"/>
          </a:p>
          <a:p>
            <a:r>
              <a:rPr lang="cs-CZ" dirty="0" smtClean="0"/>
              <a:t>…………………………………………………………………………………………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35851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1115616" y="2348880"/>
            <a:ext cx="6400800" cy="2880320"/>
          </a:xfr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marL="45720" indent="0">
              <a:buNone/>
            </a:pPr>
            <a:r>
              <a:rPr lang="cs-CZ" sz="2000" dirty="0" smtClean="0"/>
              <a:t>1. </a:t>
            </a:r>
            <a:r>
              <a:rPr lang="cs-CZ" sz="2000" dirty="0" err="1" smtClean="0"/>
              <a:t>The</a:t>
            </a:r>
            <a:r>
              <a:rPr lang="cs-CZ" sz="2000" dirty="0" smtClean="0"/>
              <a:t> </a:t>
            </a:r>
            <a:r>
              <a:rPr lang="cs-CZ" sz="2000" dirty="0" err="1" smtClean="0"/>
              <a:t>first</a:t>
            </a:r>
            <a:r>
              <a:rPr lang="cs-CZ" sz="2000" dirty="0" smtClean="0"/>
              <a:t> </a:t>
            </a:r>
            <a:r>
              <a:rPr lang="cs-CZ" sz="2000" dirty="0" err="1" smtClean="0"/>
              <a:t>month</a:t>
            </a:r>
            <a:r>
              <a:rPr lang="cs-CZ" sz="2000" dirty="0" smtClean="0"/>
              <a:t> </a:t>
            </a:r>
            <a:r>
              <a:rPr lang="cs-CZ" sz="2000" dirty="0" err="1" smtClean="0"/>
              <a:t>of</a:t>
            </a:r>
            <a:r>
              <a:rPr lang="cs-CZ" sz="2000" dirty="0" smtClean="0"/>
              <a:t> </a:t>
            </a:r>
            <a:r>
              <a:rPr lang="cs-CZ" sz="2000" dirty="0" err="1" smtClean="0"/>
              <a:t>the</a:t>
            </a:r>
            <a:r>
              <a:rPr lang="cs-CZ" sz="2000" dirty="0" smtClean="0"/>
              <a:t> </a:t>
            </a:r>
            <a:r>
              <a:rPr lang="cs-CZ" sz="2000" dirty="0" err="1" smtClean="0"/>
              <a:t>year</a:t>
            </a:r>
            <a:r>
              <a:rPr lang="cs-CZ" sz="2000" dirty="0" smtClean="0"/>
              <a:t> </a:t>
            </a:r>
            <a:r>
              <a:rPr lang="cs-CZ" sz="2000" dirty="0" err="1" smtClean="0"/>
              <a:t>is</a:t>
            </a:r>
            <a:r>
              <a:rPr lang="cs-CZ" sz="2000" dirty="0" smtClean="0"/>
              <a:t> ………………………………</a:t>
            </a:r>
          </a:p>
          <a:p>
            <a:pPr marL="45720" indent="0">
              <a:buNone/>
            </a:pPr>
            <a:r>
              <a:rPr lang="cs-CZ" sz="2000" dirty="0" smtClean="0"/>
              <a:t>2. </a:t>
            </a:r>
            <a:r>
              <a:rPr lang="cs-CZ" sz="2000" dirty="0" err="1"/>
              <a:t>The</a:t>
            </a:r>
            <a:r>
              <a:rPr lang="cs-CZ" sz="2000" dirty="0"/>
              <a:t> </a:t>
            </a:r>
            <a:r>
              <a:rPr lang="cs-CZ" sz="2000" dirty="0" err="1" smtClean="0"/>
              <a:t>twelfth</a:t>
            </a:r>
            <a:r>
              <a:rPr lang="cs-CZ" sz="2000" dirty="0" smtClean="0"/>
              <a:t> </a:t>
            </a:r>
            <a:r>
              <a:rPr lang="cs-CZ" sz="2000" dirty="0" err="1"/>
              <a:t>month</a:t>
            </a:r>
            <a:r>
              <a:rPr lang="cs-CZ" sz="2000" dirty="0"/>
              <a:t> </a:t>
            </a:r>
            <a:r>
              <a:rPr lang="cs-CZ" sz="2000" dirty="0" err="1"/>
              <a:t>of</a:t>
            </a:r>
            <a:r>
              <a:rPr lang="cs-CZ" sz="2000" dirty="0"/>
              <a:t> </a:t>
            </a:r>
            <a:r>
              <a:rPr lang="cs-CZ" sz="2000" dirty="0" err="1"/>
              <a:t>the</a:t>
            </a:r>
            <a:r>
              <a:rPr lang="cs-CZ" sz="2000" dirty="0"/>
              <a:t> </a:t>
            </a:r>
            <a:r>
              <a:rPr lang="cs-CZ" sz="2000" dirty="0" err="1"/>
              <a:t>year</a:t>
            </a:r>
            <a:r>
              <a:rPr lang="cs-CZ" sz="2000" dirty="0"/>
              <a:t> </a:t>
            </a:r>
            <a:r>
              <a:rPr lang="cs-CZ" sz="2000" dirty="0" err="1"/>
              <a:t>is</a:t>
            </a:r>
            <a:r>
              <a:rPr lang="cs-CZ" sz="2000" dirty="0"/>
              <a:t> </a:t>
            </a:r>
            <a:r>
              <a:rPr lang="cs-CZ" sz="2000" dirty="0" smtClean="0"/>
              <a:t>……………………….. 3.The </a:t>
            </a:r>
            <a:r>
              <a:rPr lang="cs-CZ" sz="2000" dirty="0" err="1" smtClean="0"/>
              <a:t>twentieth</a:t>
            </a:r>
            <a:r>
              <a:rPr lang="cs-CZ" sz="2000" dirty="0" smtClean="0"/>
              <a:t> </a:t>
            </a:r>
            <a:r>
              <a:rPr lang="cs-CZ" sz="2000" dirty="0" err="1"/>
              <a:t>month</a:t>
            </a:r>
            <a:r>
              <a:rPr lang="cs-CZ" sz="2000" dirty="0"/>
              <a:t> </a:t>
            </a:r>
            <a:r>
              <a:rPr lang="cs-CZ" sz="2000" dirty="0" err="1"/>
              <a:t>of</a:t>
            </a:r>
            <a:r>
              <a:rPr lang="cs-CZ" sz="2000" dirty="0"/>
              <a:t> </a:t>
            </a:r>
            <a:r>
              <a:rPr lang="cs-CZ" sz="2000" dirty="0" err="1"/>
              <a:t>the</a:t>
            </a:r>
            <a:r>
              <a:rPr lang="cs-CZ" sz="2000" dirty="0"/>
              <a:t> </a:t>
            </a:r>
            <a:r>
              <a:rPr lang="cs-CZ" sz="2000" dirty="0" err="1"/>
              <a:t>year</a:t>
            </a:r>
            <a:r>
              <a:rPr lang="cs-CZ" sz="2000" dirty="0"/>
              <a:t> </a:t>
            </a:r>
            <a:r>
              <a:rPr lang="cs-CZ" sz="2000" dirty="0" err="1"/>
              <a:t>is</a:t>
            </a:r>
            <a:r>
              <a:rPr lang="cs-CZ" sz="2000" dirty="0"/>
              <a:t> </a:t>
            </a:r>
            <a:r>
              <a:rPr lang="cs-CZ" sz="2000" dirty="0" smtClean="0"/>
              <a:t>……………………..</a:t>
            </a:r>
            <a:endParaRPr lang="cs-CZ" sz="2000" dirty="0"/>
          </a:p>
          <a:p>
            <a:pPr marL="45720" indent="0">
              <a:buNone/>
            </a:pPr>
            <a:r>
              <a:rPr lang="cs-CZ" sz="2000" dirty="0" smtClean="0"/>
              <a:t>4. </a:t>
            </a:r>
            <a:r>
              <a:rPr lang="cs-CZ" sz="2000" dirty="0" err="1"/>
              <a:t>The</a:t>
            </a:r>
            <a:r>
              <a:rPr lang="cs-CZ" sz="2000" dirty="0"/>
              <a:t> </a:t>
            </a:r>
            <a:r>
              <a:rPr lang="cs-CZ" sz="2000" dirty="0" err="1" smtClean="0"/>
              <a:t>third</a:t>
            </a:r>
            <a:r>
              <a:rPr lang="cs-CZ" sz="2000" dirty="0" smtClean="0"/>
              <a:t> </a:t>
            </a:r>
            <a:r>
              <a:rPr lang="cs-CZ" sz="2000" dirty="0" err="1"/>
              <a:t>month</a:t>
            </a:r>
            <a:r>
              <a:rPr lang="cs-CZ" sz="2000" dirty="0"/>
              <a:t> </a:t>
            </a:r>
            <a:r>
              <a:rPr lang="cs-CZ" sz="2000" dirty="0" err="1"/>
              <a:t>of</a:t>
            </a:r>
            <a:r>
              <a:rPr lang="cs-CZ" sz="2000" dirty="0"/>
              <a:t> </a:t>
            </a:r>
            <a:r>
              <a:rPr lang="cs-CZ" sz="2000" dirty="0" err="1"/>
              <a:t>the</a:t>
            </a:r>
            <a:r>
              <a:rPr lang="cs-CZ" sz="2000" dirty="0"/>
              <a:t> </a:t>
            </a:r>
            <a:r>
              <a:rPr lang="cs-CZ" sz="2000" dirty="0" err="1"/>
              <a:t>year</a:t>
            </a:r>
            <a:r>
              <a:rPr lang="cs-CZ" sz="2000" dirty="0"/>
              <a:t> </a:t>
            </a:r>
            <a:r>
              <a:rPr lang="cs-CZ" sz="2000" dirty="0" err="1"/>
              <a:t>is</a:t>
            </a:r>
            <a:r>
              <a:rPr lang="cs-CZ" sz="2000" dirty="0"/>
              <a:t> </a:t>
            </a:r>
            <a:r>
              <a:rPr lang="cs-CZ" sz="2000" dirty="0" smtClean="0"/>
              <a:t>……………….……………</a:t>
            </a:r>
            <a:endParaRPr lang="cs-CZ" sz="2000" dirty="0"/>
          </a:p>
          <a:p>
            <a:pPr marL="45720" indent="0">
              <a:buNone/>
            </a:pPr>
            <a:r>
              <a:rPr lang="cs-CZ" sz="2000" dirty="0" smtClean="0"/>
              <a:t>5. </a:t>
            </a:r>
            <a:r>
              <a:rPr lang="cs-CZ" sz="2000" dirty="0" err="1"/>
              <a:t>The</a:t>
            </a:r>
            <a:r>
              <a:rPr lang="cs-CZ" sz="2000" dirty="0"/>
              <a:t> </a:t>
            </a:r>
            <a:r>
              <a:rPr lang="cs-CZ" sz="2000" dirty="0" err="1" smtClean="0"/>
              <a:t>fifth</a:t>
            </a:r>
            <a:r>
              <a:rPr lang="cs-CZ" sz="2000" dirty="0" smtClean="0"/>
              <a:t> </a:t>
            </a:r>
            <a:r>
              <a:rPr lang="cs-CZ" sz="2000" dirty="0" err="1"/>
              <a:t>month</a:t>
            </a:r>
            <a:r>
              <a:rPr lang="cs-CZ" sz="2000" dirty="0"/>
              <a:t> </a:t>
            </a:r>
            <a:r>
              <a:rPr lang="cs-CZ" sz="2000" dirty="0" err="1"/>
              <a:t>of</a:t>
            </a:r>
            <a:r>
              <a:rPr lang="cs-CZ" sz="2000" dirty="0"/>
              <a:t> </a:t>
            </a:r>
            <a:r>
              <a:rPr lang="cs-CZ" sz="2000" dirty="0" err="1"/>
              <a:t>the</a:t>
            </a:r>
            <a:r>
              <a:rPr lang="cs-CZ" sz="2000" dirty="0"/>
              <a:t> </a:t>
            </a:r>
            <a:r>
              <a:rPr lang="cs-CZ" sz="2000" dirty="0" err="1"/>
              <a:t>year</a:t>
            </a:r>
            <a:r>
              <a:rPr lang="cs-CZ" sz="2000" dirty="0"/>
              <a:t> </a:t>
            </a:r>
            <a:r>
              <a:rPr lang="cs-CZ" sz="2000" dirty="0" err="1"/>
              <a:t>is</a:t>
            </a:r>
            <a:r>
              <a:rPr lang="cs-CZ" sz="2000" dirty="0"/>
              <a:t> </a:t>
            </a:r>
            <a:r>
              <a:rPr lang="cs-CZ" sz="2000" dirty="0" smtClean="0"/>
              <a:t>…………………………….</a:t>
            </a:r>
            <a:endParaRPr lang="cs-CZ" sz="2000" dirty="0"/>
          </a:p>
          <a:p>
            <a:pPr marL="45720" indent="0">
              <a:buNone/>
            </a:pPr>
            <a:r>
              <a:rPr lang="cs-CZ" sz="2000" dirty="0" smtClean="0"/>
              <a:t>6. </a:t>
            </a:r>
            <a:r>
              <a:rPr lang="cs-CZ" sz="2000" dirty="0" err="1"/>
              <a:t>The</a:t>
            </a:r>
            <a:r>
              <a:rPr lang="cs-CZ" sz="2000" dirty="0"/>
              <a:t> </a:t>
            </a:r>
            <a:r>
              <a:rPr lang="cs-CZ" sz="2000" dirty="0" smtClean="0"/>
              <a:t>second </a:t>
            </a:r>
            <a:r>
              <a:rPr lang="cs-CZ" sz="2000" dirty="0" err="1"/>
              <a:t>month</a:t>
            </a:r>
            <a:r>
              <a:rPr lang="cs-CZ" sz="2000" dirty="0"/>
              <a:t> </a:t>
            </a:r>
            <a:r>
              <a:rPr lang="cs-CZ" sz="2000" dirty="0" err="1"/>
              <a:t>of</a:t>
            </a:r>
            <a:r>
              <a:rPr lang="cs-CZ" sz="2000" dirty="0"/>
              <a:t> </a:t>
            </a:r>
            <a:r>
              <a:rPr lang="cs-CZ" sz="2000" dirty="0" err="1"/>
              <a:t>the</a:t>
            </a:r>
            <a:r>
              <a:rPr lang="cs-CZ" sz="2000" dirty="0"/>
              <a:t> </a:t>
            </a:r>
            <a:r>
              <a:rPr lang="cs-CZ" sz="2000" dirty="0" err="1"/>
              <a:t>year</a:t>
            </a:r>
            <a:r>
              <a:rPr lang="cs-CZ" sz="2000" dirty="0"/>
              <a:t> </a:t>
            </a:r>
            <a:r>
              <a:rPr lang="cs-CZ" sz="2000" dirty="0" err="1"/>
              <a:t>is</a:t>
            </a:r>
            <a:r>
              <a:rPr lang="cs-CZ" sz="2000" dirty="0"/>
              <a:t> </a:t>
            </a:r>
            <a:r>
              <a:rPr lang="cs-CZ" sz="2000" dirty="0" smtClean="0"/>
              <a:t>………………………..</a:t>
            </a:r>
            <a:endParaRPr lang="cs-CZ" sz="2000" dirty="0"/>
          </a:p>
          <a:p>
            <a:pPr marL="45720" indent="0">
              <a:buNone/>
            </a:pPr>
            <a:r>
              <a:rPr lang="cs-CZ" sz="2000" dirty="0" smtClean="0"/>
              <a:t>7. </a:t>
            </a:r>
            <a:r>
              <a:rPr lang="cs-CZ" sz="2000" dirty="0" err="1"/>
              <a:t>The</a:t>
            </a:r>
            <a:r>
              <a:rPr lang="cs-CZ" sz="2000" dirty="0"/>
              <a:t> </a:t>
            </a:r>
            <a:r>
              <a:rPr lang="cs-CZ" sz="2000" dirty="0" err="1" smtClean="0"/>
              <a:t>ninth</a:t>
            </a:r>
            <a:r>
              <a:rPr lang="cs-CZ" sz="2000" dirty="0" smtClean="0"/>
              <a:t> </a:t>
            </a:r>
            <a:r>
              <a:rPr lang="cs-CZ" sz="2000" dirty="0" err="1"/>
              <a:t>month</a:t>
            </a:r>
            <a:r>
              <a:rPr lang="cs-CZ" sz="2000" dirty="0"/>
              <a:t> </a:t>
            </a:r>
            <a:r>
              <a:rPr lang="cs-CZ" sz="2000" dirty="0" err="1"/>
              <a:t>of</a:t>
            </a:r>
            <a:r>
              <a:rPr lang="cs-CZ" sz="2000" dirty="0"/>
              <a:t> </a:t>
            </a:r>
            <a:r>
              <a:rPr lang="cs-CZ" sz="2000" dirty="0" err="1"/>
              <a:t>the</a:t>
            </a:r>
            <a:r>
              <a:rPr lang="cs-CZ" sz="2000" dirty="0"/>
              <a:t> </a:t>
            </a:r>
            <a:r>
              <a:rPr lang="cs-CZ" sz="2000" dirty="0" err="1"/>
              <a:t>year</a:t>
            </a:r>
            <a:r>
              <a:rPr lang="cs-CZ" sz="2000" dirty="0"/>
              <a:t> </a:t>
            </a:r>
            <a:r>
              <a:rPr lang="cs-CZ" sz="2000" dirty="0" err="1"/>
              <a:t>is</a:t>
            </a:r>
            <a:r>
              <a:rPr lang="cs-CZ" sz="2000" dirty="0"/>
              <a:t> </a:t>
            </a:r>
            <a:r>
              <a:rPr lang="cs-CZ" sz="2000" dirty="0" smtClean="0"/>
              <a:t>……………………………</a:t>
            </a:r>
            <a:endParaRPr lang="cs-CZ" sz="2000" dirty="0"/>
          </a:p>
          <a:p>
            <a:endParaRPr lang="cs-CZ" sz="2000" dirty="0"/>
          </a:p>
          <a:p>
            <a:endParaRPr lang="cs-CZ" sz="2000" dirty="0"/>
          </a:p>
          <a:p>
            <a:endParaRPr lang="cs-CZ" sz="2000" dirty="0"/>
          </a:p>
          <a:p>
            <a:endParaRPr lang="cs-CZ" sz="2000" dirty="0"/>
          </a:p>
          <a:p>
            <a:endParaRPr lang="cs-CZ" sz="2000" dirty="0"/>
          </a:p>
          <a:p>
            <a:endParaRPr lang="cs-CZ" sz="2000" dirty="0"/>
          </a:p>
          <a:p>
            <a:endParaRPr lang="cs-CZ" sz="20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1043608" y="1052735"/>
            <a:ext cx="6624570" cy="461665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2400" dirty="0" smtClean="0"/>
              <a:t>Doplň měsíce v roce slovem v AJ podle zadání: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368321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7800" y="1524000"/>
            <a:ext cx="6248400" cy="381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3779912" y="447055"/>
            <a:ext cx="1265090" cy="4616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  </a:t>
            </a:r>
            <a:r>
              <a:rPr lang="cs-CZ" sz="2400" b="1" dirty="0" err="1" smtClean="0"/>
              <a:t>Spring</a:t>
            </a:r>
            <a:endParaRPr lang="cs-CZ" sz="24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579240" y="5949279"/>
            <a:ext cx="809292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M…………………….,  A……………………….., M…………………………. .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36551658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7800" y="1524000"/>
            <a:ext cx="6248400" cy="381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683568" y="5589240"/>
            <a:ext cx="802719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J…………………….,  J……………………….., A…………………………. </a:t>
            </a:r>
            <a:r>
              <a:rPr lang="cs-CZ" sz="2400" b="1" dirty="0"/>
              <a:t>.</a:t>
            </a:r>
          </a:p>
          <a:p>
            <a:endParaRPr lang="cs-CZ" sz="24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3707904" y="487632"/>
            <a:ext cx="1359668" cy="4616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2400" b="1" dirty="0" err="1" smtClean="0"/>
              <a:t>Summer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10492571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7800" y="1524000"/>
            <a:ext cx="6248400" cy="381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683568" y="5589240"/>
            <a:ext cx="802719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S…………………….,  O……………………….., N…………………………. </a:t>
            </a:r>
            <a:r>
              <a:rPr lang="cs-CZ" sz="2400" b="1" dirty="0"/>
              <a:t>.</a:t>
            </a:r>
          </a:p>
          <a:p>
            <a:endParaRPr lang="cs-CZ" sz="2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3419872" y="548680"/>
            <a:ext cx="1309974" cy="4616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2400" b="1" dirty="0" err="1" smtClean="0"/>
              <a:t>Autumn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29048313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7800" y="1524000"/>
            <a:ext cx="6248400" cy="381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683568" y="5589240"/>
            <a:ext cx="802719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O…………………….,  N……………………….., D…………………………. </a:t>
            </a:r>
            <a:r>
              <a:rPr lang="cs-CZ" sz="2400" b="1" dirty="0"/>
              <a:t>.</a:t>
            </a:r>
          </a:p>
          <a:p>
            <a:endParaRPr lang="cs-CZ" sz="2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3491880" y="692696"/>
            <a:ext cx="1159292" cy="4616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Winter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29048313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1043608" y="1052736"/>
            <a:ext cx="2319866" cy="563231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Řešení </a:t>
            </a:r>
          </a:p>
          <a:p>
            <a:endParaRPr lang="cs-CZ" dirty="0"/>
          </a:p>
          <a:p>
            <a:r>
              <a:rPr lang="cs-CZ" dirty="0" err="1" smtClean="0"/>
              <a:t>January</a:t>
            </a:r>
            <a:r>
              <a:rPr lang="cs-CZ" dirty="0" smtClean="0"/>
              <a:t>  - leden</a:t>
            </a:r>
          </a:p>
          <a:p>
            <a:r>
              <a:rPr lang="cs-CZ" dirty="0" err="1" smtClean="0"/>
              <a:t>February</a:t>
            </a:r>
            <a:r>
              <a:rPr lang="cs-CZ" dirty="0" smtClean="0"/>
              <a:t> – únor</a:t>
            </a:r>
          </a:p>
          <a:p>
            <a:r>
              <a:rPr lang="cs-CZ" dirty="0" err="1" smtClean="0"/>
              <a:t>March</a:t>
            </a:r>
            <a:r>
              <a:rPr lang="cs-CZ" dirty="0" smtClean="0"/>
              <a:t> – březen</a:t>
            </a:r>
          </a:p>
          <a:p>
            <a:r>
              <a:rPr lang="cs-CZ" dirty="0" err="1" smtClean="0"/>
              <a:t>April</a:t>
            </a:r>
            <a:r>
              <a:rPr lang="cs-CZ" dirty="0" smtClean="0"/>
              <a:t> – duben</a:t>
            </a:r>
          </a:p>
          <a:p>
            <a:r>
              <a:rPr lang="cs-CZ" dirty="0" smtClean="0"/>
              <a:t>May – květen</a:t>
            </a:r>
          </a:p>
          <a:p>
            <a:r>
              <a:rPr lang="cs-CZ" dirty="0" smtClean="0"/>
              <a:t>June – červen</a:t>
            </a:r>
          </a:p>
          <a:p>
            <a:r>
              <a:rPr lang="cs-CZ" dirty="0" smtClean="0"/>
              <a:t>July – červenec</a:t>
            </a:r>
          </a:p>
          <a:p>
            <a:r>
              <a:rPr lang="cs-CZ" dirty="0" smtClean="0"/>
              <a:t>August – srpen</a:t>
            </a:r>
          </a:p>
          <a:p>
            <a:r>
              <a:rPr lang="cs-CZ" dirty="0" err="1" smtClean="0"/>
              <a:t>September</a:t>
            </a:r>
            <a:r>
              <a:rPr lang="cs-CZ" dirty="0" smtClean="0"/>
              <a:t>-září</a:t>
            </a:r>
          </a:p>
          <a:p>
            <a:r>
              <a:rPr lang="cs-CZ" dirty="0" err="1" smtClean="0"/>
              <a:t>October</a:t>
            </a:r>
            <a:r>
              <a:rPr lang="cs-CZ" dirty="0" smtClean="0"/>
              <a:t> – říjen</a:t>
            </a:r>
          </a:p>
          <a:p>
            <a:r>
              <a:rPr lang="cs-CZ" dirty="0" err="1" smtClean="0"/>
              <a:t>November</a:t>
            </a:r>
            <a:r>
              <a:rPr lang="cs-CZ" dirty="0" smtClean="0"/>
              <a:t> – listopad</a:t>
            </a:r>
          </a:p>
          <a:p>
            <a:r>
              <a:rPr lang="cs-CZ" dirty="0" err="1" smtClean="0"/>
              <a:t>December</a:t>
            </a:r>
            <a:r>
              <a:rPr lang="cs-CZ" dirty="0" smtClean="0"/>
              <a:t> – prosinec</a:t>
            </a:r>
          </a:p>
          <a:p>
            <a:endParaRPr lang="cs-CZ" dirty="0"/>
          </a:p>
          <a:p>
            <a:r>
              <a:rPr lang="cs-CZ" dirty="0" err="1" smtClean="0"/>
              <a:t>Spring</a:t>
            </a:r>
            <a:r>
              <a:rPr lang="cs-CZ" dirty="0" smtClean="0"/>
              <a:t> – jaro</a:t>
            </a:r>
          </a:p>
          <a:p>
            <a:r>
              <a:rPr lang="cs-CZ" dirty="0" err="1" smtClean="0"/>
              <a:t>Summer</a:t>
            </a:r>
            <a:r>
              <a:rPr lang="cs-CZ" dirty="0" smtClean="0"/>
              <a:t>-léto</a:t>
            </a:r>
          </a:p>
          <a:p>
            <a:r>
              <a:rPr lang="cs-CZ" dirty="0" err="1" smtClean="0"/>
              <a:t>Autumn</a:t>
            </a:r>
            <a:r>
              <a:rPr lang="cs-CZ" dirty="0" smtClean="0"/>
              <a:t> – podzim</a:t>
            </a:r>
          </a:p>
          <a:p>
            <a:r>
              <a:rPr lang="cs-CZ" dirty="0" smtClean="0"/>
              <a:t>Winter-zima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175014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25602" name="Zástupný symbol pro obsah 2"/>
          <p:cNvSpPr>
            <a:spLocks noGrp="1"/>
          </p:cNvSpPr>
          <p:nvPr>
            <p:ph idx="4294967295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/>
          <a:lstStyle/>
          <a:p>
            <a:pPr eaLnBrk="1" hangingPunct="1"/>
            <a:r>
              <a:rPr lang="cs-CZ" sz="2000" dirty="0" smtClean="0"/>
              <a:t>Ilustrace </a:t>
            </a:r>
            <a:r>
              <a:rPr lang="cs-CZ" sz="2000" dirty="0" smtClean="0">
                <a:hlinkClick r:id="rId2"/>
              </a:rPr>
              <a:t>www.office.microsoft.com</a:t>
            </a:r>
            <a:endParaRPr lang="cs-CZ" sz="2000" dirty="0" smtClean="0"/>
          </a:p>
          <a:p>
            <a:r>
              <a:rPr lang="cs-CZ" sz="2000" dirty="0"/>
              <a:t>Media DIDA Olomouc, </a:t>
            </a:r>
            <a:r>
              <a:rPr lang="cs-CZ" sz="2000"/>
              <a:t>Prvouka </a:t>
            </a:r>
            <a:endParaRPr lang="cs-CZ" sz="2000" dirty="0"/>
          </a:p>
          <a:p>
            <a:pPr eaLnBrk="1" hangingPunct="1"/>
            <a:endParaRPr lang="cs-CZ" sz="2000" dirty="0" smtClean="0"/>
          </a:p>
        </p:txBody>
      </p:sp>
    </p:spTree>
    <p:extLst>
      <p:ext uri="{BB962C8B-B14F-4D97-AF65-F5344CB8AC3E}">
        <p14:creationId xmlns:p14="http://schemas.microsoft.com/office/powerpoint/2010/main" val="34323444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79</TotalTime>
  <Words>384</Words>
  <Application>Microsoft Office PowerPoint</Application>
  <PresentationFormat>Předvádění na obrazovce (4:3)</PresentationFormat>
  <Paragraphs>123</Paragraphs>
  <Slides>13</Slides>
  <Notes>0</Notes>
  <HiddenSlides>4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Aerodynamika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uzivatel</dc:creator>
  <cp:lastModifiedBy>jitka</cp:lastModifiedBy>
  <cp:revision>16</cp:revision>
  <dcterms:created xsi:type="dcterms:W3CDTF">2013-04-21T12:14:06Z</dcterms:created>
  <dcterms:modified xsi:type="dcterms:W3CDTF">2013-09-03T15:38:03Z</dcterms:modified>
</cp:coreProperties>
</file>