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000" b="0" dirty="0" smtClean="0"/>
            <a:t>NÁZEV ŠKOLY: </a:t>
          </a:r>
          <a:r>
            <a:rPr lang="cs-CZ" sz="1200" dirty="0" smtClean="0"/>
            <a:t>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000" dirty="0" smtClean="0"/>
            <a:t>AUTOR:  </a:t>
          </a:r>
          <a:r>
            <a:rPr lang="cs-CZ" sz="1200" dirty="0" smtClean="0"/>
            <a:t>Mgr. Eva Nedomová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000" dirty="0" smtClean="0"/>
            <a:t>NÁZEV</a:t>
          </a:r>
          <a:r>
            <a:rPr lang="cs-CZ" sz="1000" smtClean="0"/>
            <a:t>: VY_32_INOVACE_12_14        </a:t>
          </a:r>
          <a:r>
            <a:rPr lang="cs-CZ" sz="1000" dirty="0" smtClean="0"/>
            <a:t>Vyvození slabik se souhláskou  M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000" dirty="0" smtClean="0"/>
            <a:t>TEMA:  </a:t>
          </a:r>
          <a:r>
            <a:rPr lang="cs-CZ" sz="1200" dirty="0" smtClean="0"/>
            <a:t>Český jazyk 1.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000" dirty="0" smtClean="0"/>
            <a:t>ČÍSLO PROJEKKTU: </a:t>
          </a:r>
          <a:r>
            <a:rPr lang="cs-CZ" sz="1200" dirty="0" smtClean="0"/>
            <a:t>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 custLinFactNeighborX="1416" custLinFactNeighborY="989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2999C92-3865-44EC-AB00-8B043CAB59D6}" type="presOf" srcId="{FFA013E9-5C5D-404D-8688-08171EA7A387}" destId="{359A210A-E8C9-4FD6-9BC7-434F4455A6B5}" srcOrd="1" destOrd="0" presId="urn:microsoft.com/office/officeart/2005/8/layout/target3"/>
    <dgm:cxn modelId="{3CD8886C-1C2D-4008-86EC-35E72354F8C4}" type="presOf" srcId="{FFA013E9-5C5D-404D-8688-08171EA7A387}" destId="{E1DA18CB-4B0A-4D0C-9459-15C4B327891F}" srcOrd="0" destOrd="0" presId="urn:microsoft.com/office/officeart/2005/8/layout/target3"/>
    <dgm:cxn modelId="{A93D05FA-1FB6-4BBB-9313-BE90F294A64D}" type="presOf" srcId="{1D895EAB-76A7-41C6-9C6C-7D303AD4C23C}" destId="{347D85BD-7382-4413-9298-D06CC996458A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1604529D-6956-4DD1-984C-E9940AC81046}" type="presOf" srcId="{D9242A4C-F33A-42E2-BFA4-EC80805DCD32}" destId="{7DDB6D97-C311-42E1-B77C-B194BAE75773}" srcOrd="0" destOrd="0" presId="urn:microsoft.com/office/officeart/2005/8/layout/target3"/>
    <dgm:cxn modelId="{9549DE4F-20A2-4211-8A7B-134916FB01A7}" type="presOf" srcId="{ABD4D77B-BA54-4DFB-A762-4C734220F9AA}" destId="{A6703DA5-6D74-4C8B-9C82-31DC93531BC2}" srcOrd="1" destOrd="0" presId="urn:microsoft.com/office/officeart/2005/8/layout/target3"/>
    <dgm:cxn modelId="{0C37AD0B-9176-4E83-AA32-13FC39CA2B71}" type="presOf" srcId="{D9242A4C-F33A-42E2-BFA4-EC80805DCD32}" destId="{5A434D34-FA65-40B0-A4CE-3A1E2B14A215}" srcOrd="1" destOrd="0" presId="urn:microsoft.com/office/officeart/2005/8/layout/target3"/>
    <dgm:cxn modelId="{E2BB5495-8E6F-4411-8A02-7CFE385B1DC7}" type="presOf" srcId="{DAAD5A11-3EBC-47AE-AB1C-4F1B938732A7}" destId="{2D933DCE-BBEA-46A5-98BC-CA41A7DBB761}" srcOrd="0" destOrd="0" presId="urn:microsoft.com/office/officeart/2005/8/layout/target3"/>
    <dgm:cxn modelId="{D4584F49-E4D2-44B7-9034-234C3FA05B31}" type="presOf" srcId="{1D895EAB-76A7-41C6-9C6C-7D303AD4C23C}" destId="{94413E88-B296-45A5-9057-6B5765B63A8F}" srcOrd="1" destOrd="0" presId="urn:microsoft.com/office/officeart/2005/8/layout/target3"/>
    <dgm:cxn modelId="{D3B86E15-C6EB-47AB-8695-A44CF8091593}" type="presOf" srcId="{A4836DAF-3E6B-4198-A089-B3C0D0384F2B}" destId="{36B74B1E-3C18-4C06-BA03-CB2EB266F8FF}" srcOrd="1" destOrd="0" presId="urn:microsoft.com/office/officeart/2005/8/layout/target3"/>
    <dgm:cxn modelId="{4A34429B-D604-40C0-9C2E-062D5ADB286E}" type="presOf" srcId="{ABD4D77B-BA54-4DFB-A762-4C734220F9AA}" destId="{AAB7E4A6-9D01-402C-9D7A-6D30767F0B58}" srcOrd="0" destOrd="0" presId="urn:microsoft.com/office/officeart/2005/8/layout/target3"/>
    <dgm:cxn modelId="{894609B8-82FE-42AD-8117-616F2790E222}" type="presOf" srcId="{A4836DAF-3E6B-4198-A089-B3C0D0384F2B}" destId="{4F0AD45D-7E6A-4C4A-90DF-90E27C4B175D}" srcOrd="0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BA6A1B30-10D2-4BE6-BDDF-76AEB48B8D94}" type="presParOf" srcId="{2D933DCE-BBEA-46A5-98BC-CA41A7DBB761}" destId="{D3A73299-62A4-4767-8E25-C16133A0B902}" srcOrd="0" destOrd="0" presId="urn:microsoft.com/office/officeart/2005/8/layout/target3"/>
    <dgm:cxn modelId="{760A6FB6-BBC6-4ED7-90F1-78D08B4DE3D9}" type="presParOf" srcId="{2D933DCE-BBEA-46A5-98BC-CA41A7DBB761}" destId="{EE30B2AF-DDC9-42DB-9092-5595C6257A57}" srcOrd="1" destOrd="0" presId="urn:microsoft.com/office/officeart/2005/8/layout/target3"/>
    <dgm:cxn modelId="{A274F94B-5DE7-4FE1-BD29-5B0CE0FE2677}" type="presParOf" srcId="{2D933DCE-BBEA-46A5-98BC-CA41A7DBB761}" destId="{E1DA18CB-4B0A-4D0C-9459-15C4B327891F}" srcOrd="2" destOrd="0" presId="urn:microsoft.com/office/officeart/2005/8/layout/target3"/>
    <dgm:cxn modelId="{854F4E0E-4B8C-4411-815E-AB19F95D162F}" type="presParOf" srcId="{2D933DCE-BBEA-46A5-98BC-CA41A7DBB761}" destId="{29996EEB-8589-4AED-9C98-E2204A026234}" srcOrd="3" destOrd="0" presId="urn:microsoft.com/office/officeart/2005/8/layout/target3"/>
    <dgm:cxn modelId="{F39CC89D-EE2A-4E28-B57B-1F7AEE213A1C}" type="presParOf" srcId="{2D933DCE-BBEA-46A5-98BC-CA41A7DBB761}" destId="{056AE7B2-579D-40D1-A57C-4E33BFED76BE}" srcOrd="4" destOrd="0" presId="urn:microsoft.com/office/officeart/2005/8/layout/target3"/>
    <dgm:cxn modelId="{08D60C78-79F5-4F1C-B5BB-741CE370043A}" type="presParOf" srcId="{2D933DCE-BBEA-46A5-98BC-CA41A7DBB761}" destId="{4F0AD45D-7E6A-4C4A-90DF-90E27C4B175D}" srcOrd="5" destOrd="0" presId="urn:microsoft.com/office/officeart/2005/8/layout/target3"/>
    <dgm:cxn modelId="{13F806BF-5C4E-421A-A3B0-898A0F61F6F5}" type="presParOf" srcId="{2D933DCE-BBEA-46A5-98BC-CA41A7DBB761}" destId="{1804A346-BBD3-438B-AE0F-7BEBB1E2AF96}" srcOrd="6" destOrd="0" presId="urn:microsoft.com/office/officeart/2005/8/layout/target3"/>
    <dgm:cxn modelId="{01EE441D-4AE0-4248-AF93-148D58BF3DB0}" type="presParOf" srcId="{2D933DCE-BBEA-46A5-98BC-CA41A7DBB761}" destId="{60CB9877-708D-4C64-AA73-CFD3F3076BC2}" srcOrd="7" destOrd="0" presId="urn:microsoft.com/office/officeart/2005/8/layout/target3"/>
    <dgm:cxn modelId="{A07A940D-8DC2-4A03-96F6-EBB08866A5BB}" type="presParOf" srcId="{2D933DCE-BBEA-46A5-98BC-CA41A7DBB761}" destId="{347D85BD-7382-4413-9298-D06CC996458A}" srcOrd="8" destOrd="0" presId="urn:microsoft.com/office/officeart/2005/8/layout/target3"/>
    <dgm:cxn modelId="{7F851781-3AFD-4AA2-BCD6-836ADC5D34CD}" type="presParOf" srcId="{2D933DCE-BBEA-46A5-98BC-CA41A7DBB761}" destId="{C4DD5B9C-4D9E-449D-A063-107A759DF3D1}" srcOrd="9" destOrd="0" presId="urn:microsoft.com/office/officeart/2005/8/layout/target3"/>
    <dgm:cxn modelId="{68CF890D-422C-4770-8D2C-9D6DD26FBC8D}" type="presParOf" srcId="{2D933DCE-BBEA-46A5-98BC-CA41A7DBB761}" destId="{CD515E15-5457-47F2-8109-A2A59D66C930}" srcOrd="10" destOrd="0" presId="urn:microsoft.com/office/officeart/2005/8/layout/target3"/>
    <dgm:cxn modelId="{7ED22F97-578A-425C-AF2F-757D55E5C970}" type="presParOf" srcId="{2D933DCE-BBEA-46A5-98BC-CA41A7DBB761}" destId="{7DDB6D97-C311-42E1-B77C-B194BAE75773}" srcOrd="11" destOrd="0" presId="urn:microsoft.com/office/officeart/2005/8/layout/target3"/>
    <dgm:cxn modelId="{50B9C0F9-31ED-4528-BEFF-15F8D07F76C4}" type="presParOf" srcId="{2D933DCE-BBEA-46A5-98BC-CA41A7DBB761}" destId="{DE2B4424-17B1-4404-A13F-04051C43B79D}" srcOrd="12" destOrd="0" presId="urn:microsoft.com/office/officeart/2005/8/layout/target3"/>
    <dgm:cxn modelId="{9AEACD45-2819-4CAD-9731-39C965BFC2B5}" type="presParOf" srcId="{2D933DCE-BBEA-46A5-98BC-CA41A7DBB761}" destId="{555607BD-8A1D-4EBB-825A-8C74A1FB0FFC}" srcOrd="13" destOrd="0" presId="urn:microsoft.com/office/officeart/2005/8/layout/target3"/>
    <dgm:cxn modelId="{81EA0192-18E5-43C3-9C74-A3654C11F4A5}" type="presParOf" srcId="{2D933DCE-BBEA-46A5-98BC-CA41A7DBB761}" destId="{AAB7E4A6-9D01-402C-9D7A-6D30767F0B58}" srcOrd="14" destOrd="0" presId="urn:microsoft.com/office/officeart/2005/8/layout/target3"/>
    <dgm:cxn modelId="{1EF51E79-32D8-47C5-9A29-152A8A48CD5B}" type="presParOf" srcId="{2D933DCE-BBEA-46A5-98BC-CA41A7DBB761}" destId="{359A210A-E8C9-4FD6-9BC7-434F4455A6B5}" srcOrd="15" destOrd="0" presId="urn:microsoft.com/office/officeart/2005/8/layout/target3"/>
    <dgm:cxn modelId="{D83863ED-BC3D-4447-9905-FD7E2731C462}" type="presParOf" srcId="{2D933DCE-BBEA-46A5-98BC-CA41A7DBB761}" destId="{36B74B1E-3C18-4C06-BA03-CB2EB266F8FF}" srcOrd="16" destOrd="0" presId="urn:microsoft.com/office/officeart/2005/8/layout/target3"/>
    <dgm:cxn modelId="{7F70CC5E-7646-4784-A67A-DCB4FEAA4F0E}" type="presParOf" srcId="{2D933DCE-BBEA-46A5-98BC-CA41A7DBB761}" destId="{94413E88-B296-45A5-9057-6B5765B63A8F}" srcOrd="17" destOrd="0" presId="urn:microsoft.com/office/officeart/2005/8/layout/target3"/>
    <dgm:cxn modelId="{BA59A5C8-611B-47A9-88D2-45D14F801905}" type="presParOf" srcId="{2D933DCE-BBEA-46A5-98BC-CA41A7DBB761}" destId="{5A434D34-FA65-40B0-A4CE-3A1E2B14A215}" srcOrd="18" destOrd="0" presId="urn:microsoft.com/office/officeart/2005/8/layout/target3"/>
    <dgm:cxn modelId="{5B7077DB-3EFF-420C-A9AB-AB93B458B98E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32369" y="22608"/>
          <a:ext cx="2286016" cy="22860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143008" y="0"/>
          <a:ext cx="7215238" cy="22860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b="0" kern="1200" dirty="0" smtClean="0"/>
            <a:t>NÁZEV ŠKOLY: </a:t>
          </a:r>
          <a:r>
            <a:rPr lang="cs-CZ" sz="1200" kern="1200" dirty="0" smtClean="0"/>
            <a:t>Základní škola a Mateřská škola Nedvědice, okres Brno – venkov, příspěvková organizace </a:t>
          </a:r>
          <a:endParaRPr lang="cs-CZ" sz="1200" kern="1200" dirty="0"/>
        </a:p>
      </dsp:txBody>
      <dsp:txXfrm>
        <a:off x="1143008" y="0"/>
        <a:ext cx="7215238" cy="365762"/>
      </dsp:txXfrm>
    </dsp:sp>
    <dsp:sp modelId="{056AE7B2-579D-40D1-A57C-4E33BFED76BE}">
      <dsp:nvSpPr>
        <dsp:cNvPr id="0" name=""/>
        <dsp:cNvSpPr/>
      </dsp:nvSpPr>
      <dsp:spPr>
        <a:xfrm>
          <a:off x="240031" y="365762"/>
          <a:ext cx="1805952" cy="180595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143008" y="365762"/>
          <a:ext cx="7215238" cy="18059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AUTOR:  </a:t>
          </a:r>
          <a:r>
            <a:rPr lang="cs-CZ" sz="1200" kern="1200" dirty="0" smtClean="0"/>
            <a:t>Mgr. Eva Nedomová</a:t>
          </a:r>
          <a:endParaRPr lang="cs-CZ" sz="1200" kern="1200" dirty="0"/>
        </a:p>
      </dsp:txBody>
      <dsp:txXfrm>
        <a:off x="1143008" y="365762"/>
        <a:ext cx="7215238" cy="365762"/>
      </dsp:txXfrm>
    </dsp:sp>
    <dsp:sp modelId="{60CB9877-708D-4C64-AA73-CFD3F3076BC2}">
      <dsp:nvSpPr>
        <dsp:cNvPr id="0" name=""/>
        <dsp:cNvSpPr/>
      </dsp:nvSpPr>
      <dsp:spPr>
        <a:xfrm>
          <a:off x="480063" y="731525"/>
          <a:ext cx="1325889" cy="132588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143008" y="731525"/>
          <a:ext cx="7215238" cy="132588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</a:t>
          </a:r>
          <a:r>
            <a:rPr lang="cs-CZ" sz="1000" kern="1200" smtClean="0"/>
            <a:t>: VY_32_INOVACE_12_14        </a:t>
          </a:r>
          <a:r>
            <a:rPr lang="cs-CZ" sz="1000" kern="1200" dirty="0" smtClean="0"/>
            <a:t>Vyvození slabik se souhláskou  M</a:t>
          </a:r>
          <a:endParaRPr lang="cs-CZ" sz="1200" kern="1200" dirty="0"/>
        </a:p>
      </dsp:txBody>
      <dsp:txXfrm>
        <a:off x="1143008" y="731525"/>
        <a:ext cx="7215238" cy="365762"/>
      </dsp:txXfrm>
    </dsp:sp>
    <dsp:sp modelId="{CD515E15-5457-47F2-8109-A2A59D66C930}">
      <dsp:nvSpPr>
        <dsp:cNvPr id="0" name=""/>
        <dsp:cNvSpPr/>
      </dsp:nvSpPr>
      <dsp:spPr>
        <a:xfrm>
          <a:off x="720095" y="1097287"/>
          <a:ext cx="845825" cy="8458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140626" y="1061365"/>
          <a:ext cx="7215238" cy="8458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TEMA:  </a:t>
          </a:r>
          <a:r>
            <a:rPr lang="cs-CZ" sz="1200" kern="1200" dirty="0" smtClean="0"/>
            <a:t>Český jazyk 1. ročník  </a:t>
          </a:r>
          <a:endParaRPr lang="cs-CZ" sz="1200" kern="1200" dirty="0"/>
        </a:p>
      </dsp:txBody>
      <dsp:txXfrm>
        <a:off x="1140626" y="1061365"/>
        <a:ext cx="7215238" cy="365762"/>
      </dsp:txXfrm>
    </dsp:sp>
    <dsp:sp modelId="{555607BD-8A1D-4EBB-825A-8C74A1FB0FFC}">
      <dsp:nvSpPr>
        <dsp:cNvPr id="0" name=""/>
        <dsp:cNvSpPr/>
      </dsp:nvSpPr>
      <dsp:spPr>
        <a:xfrm>
          <a:off x="960126" y="1463050"/>
          <a:ext cx="365762" cy="36576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1125402" y="1459502"/>
          <a:ext cx="7215238" cy="3657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ČÍSLO PROJEKKTU: </a:t>
          </a:r>
          <a:r>
            <a:rPr lang="cs-CZ" sz="1200" kern="1200" dirty="0" smtClean="0"/>
            <a:t>2674/21/7.1.4/2011  </a:t>
          </a:r>
          <a:endParaRPr lang="cs-CZ" sz="1200" kern="1200" dirty="0"/>
        </a:p>
      </dsp:txBody>
      <dsp:txXfrm>
        <a:off x="1125402" y="1459502"/>
        <a:ext cx="7215238" cy="3657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D557E4A8-95CD-46C7-8592-A365C5E9D40D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61EA5FF8-C082-4076-9E4B-B8DB26F4E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557E4A8-95CD-46C7-8592-A365C5E9D40D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1EA5FF8-C082-4076-9E4B-B8DB26F4EE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557E4A8-95CD-46C7-8592-A365C5E9D40D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61EA5FF8-C082-4076-9E4B-B8DB26F4E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57E4A8-95CD-46C7-8592-A365C5E9D40D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EA5FF8-C082-4076-9E4B-B8DB26F4EE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57E4A8-95CD-46C7-8592-A365C5E9D40D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EA5FF8-C082-4076-9E4B-B8DB26F4EE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557E4A8-95CD-46C7-8592-A365C5E9D40D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1EA5FF8-C082-4076-9E4B-B8DB26F4EE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57E4A8-95CD-46C7-8592-A365C5E9D40D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EA5FF8-C082-4076-9E4B-B8DB26F4E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557E4A8-95CD-46C7-8592-A365C5E9D40D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1EA5FF8-C082-4076-9E4B-B8DB26F4EE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557E4A8-95CD-46C7-8592-A365C5E9D40D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1EA5FF8-C082-4076-9E4B-B8DB26F4EE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57E4A8-95CD-46C7-8592-A365C5E9D40D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EA5FF8-C082-4076-9E4B-B8DB26F4E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57E4A8-95CD-46C7-8592-A365C5E9D40D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EA5FF8-C082-4076-9E4B-B8DB26F4E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D557E4A8-95CD-46C7-8592-A365C5E9D40D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61EA5FF8-C082-4076-9E4B-B8DB26F4E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gif"/><Relationship Id="rId2" Type="http://schemas.openxmlformats.org/officeDocument/2006/relationships/hyperlink" Target="http://www.youtube.com/watch?v=0oqU0NModSQ&amp;feature=related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motyka&amp;ex=1" TargetMode="External"/><Relationship Id="rId13" Type="http://schemas.openxmlformats.org/officeDocument/2006/relationships/hyperlink" Target="http://office.microsoft.com/cs-cz/images/results.aspx?qu=m%C3%ADsa&amp;ex=1" TargetMode="External"/><Relationship Id="rId3" Type="http://schemas.openxmlformats.org/officeDocument/2006/relationships/hyperlink" Target="http://www.youtube.com/watch?v=0oqU0NModSQ&amp;feature=related" TargetMode="External"/><Relationship Id="rId7" Type="http://schemas.openxmlformats.org/officeDocument/2006/relationships/hyperlink" Target="http://office.microsoft.com/cs-cz/images/results.aspx?qu=mu%C5%BE&amp;ex=1" TargetMode="External"/><Relationship Id="rId12" Type="http://schemas.openxmlformats.org/officeDocument/2006/relationships/hyperlink" Target="http://office.microsoft.com/cs-cz/images/results.aspx?qu=maliny&amp;ex=1" TargetMode="External"/><Relationship Id="rId2" Type="http://schemas.openxmlformats.org/officeDocument/2006/relationships/hyperlink" Target="http://christianbackgrounds.info/smile-pictures-wallpaper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images/results.aspx?qu=metr&amp;ex=1" TargetMode="External"/><Relationship Id="rId11" Type="http://schemas.openxmlformats.org/officeDocument/2006/relationships/hyperlink" Target="http://office.microsoft.com/cs-cz/images/results.aspx?qu=meloun&amp;ex=1" TargetMode="External"/><Relationship Id="rId5" Type="http://schemas.openxmlformats.org/officeDocument/2006/relationships/hyperlink" Target="http://office.microsoft.com/cs-cz/images/results.aspx?qu=miminko&amp;ex=1" TargetMode="External"/><Relationship Id="rId10" Type="http://schemas.openxmlformats.org/officeDocument/2006/relationships/hyperlink" Target="http://office.microsoft.com/cs-cz/images/results.aspx?qu=mot%C3%BDl&amp;ex=1" TargetMode="External"/><Relationship Id="rId4" Type="http://schemas.openxmlformats.org/officeDocument/2006/relationships/hyperlink" Target="http://office.microsoft.com/cs-cz/images/results.aspx?qu=m%C3%A1ma&amp;ex=1" TargetMode="External"/><Relationship Id="rId9" Type="http://schemas.openxmlformats.org/officeDocument/2006/relationships/hyperlink" Target="http://office.microsoft.com/cs-cz/images/results.aspx?qu=mapa&amp;ex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2213992" y="3916288"/>
            <a:ext cx="6172200" cy="18943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Anotace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="" xmlns:p14="http://schemas.microsoft.com/office/powerpoint/2010/main" val="1088475274"/>
              </p:ext>
            </p:extLst>
          </p:nvPr>
        </p:nvGraphicFramePr>
        <p:xfrm>
          <a:off x="323528" y="1052736"/>
          <a:ext cx="8358246" cy="22860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3594" y="3767380"/>
            <a:ext cx="7848872" cy="20002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435280" cy="5069160"/>
          </a:xfrm>
        </p:spPr>
        <p:txBody>
          <a:bodyPr>
            <a:normAutofit fontScale="92500" lnSpcReduction="20000"/>
          </a:bodyPr>
          <a:lstStyle/>
          <a:p>
            <a:endParaRPr lang="cs-CZ" sz="2400" dirty="0" smtClean="0"/>
          </a:p>
          <a:p>
            <a:r>
              <a:rPr lang="cs-CZ" sz="2400" dirty="0" smtClean="0"/>
              <a:t>materiál je určen pro žáky 1.ročníku</a:t>
            </a:r>
          </a:p>
          <a:p>
            <a:r>
              <a:rPr lang="cs-CZ" sz="2400" dirty="0" smtClean="0"/>
              <a:t>je určen pro práci  na interaktivní tabuli</a:t>
            </a:r>
          </a:p>
          <a:p>
            <a:r>
              <a:rPr lang="cs-CZ" dirty="0" smtClean="0"/>
              <a:t>žáci sluchem  rozlišují znění slabik</a:t>
            </a:r>
          </a:p>
          <a:p>
            <a:r>
              <a:rPr lang="cs-CZ" dirty="0" smtClean="0"/>
              <a:t>žáci čtou slabiky se stejnou souhláskou, </a:t>
            </a:r>
            <a:r>
              <a:rPr lang="cs-CZ" dirty="0" err="1" smtClean="0"/>
              <a:t>souhláskou</a:t>
            </a:r>
            <a:r>
              <a:rPr lang="cs-CZ" dirty="0" smtClean="0"/>
              <a:t>  m </a:t>
            </a:r>
          </a:p>
          <a:p>
            <a:r>
              <a:rPr lang="cs-CZ" dirty="0" smtClean="0"/>
              <a:t>žáci spojují  slabiky s obrázky, </a:t>
            </a:r>
            <a:r>
              <a:rPr lang="cs-CZ" dirty="0" err="1" smtClean="0"/>
              <a:t>obrázky</a:t>
            </a:r>
            <a:r>
              <a:rPr lang="cs-CZ" dirty="0" smtClean="0"/>
              <a:t> se slabikami</a:t>
            </a:r>
          </a:p>
          <a:p>
            <a:r>
              <a:rPr lang="cs-CZ" dirty="0" smtClean="0"/>
              <a:t>psaní slabik se souhláskou M</a:t>
            </a:r>
          </a:p>
          <a:p>
            <a:r>
              <a:rPr lang="cs-CZ" dirty="0" smtClean="0"/>
              <a:t>žáci určují počet slabik ve slovech</a:t>
            </a:r>
          </a:p>
          <a:p>
            <a:r>
              <a:rPr lang="cs-CZ" dirty="0" smtClean="0"/>
              <a:t>psaní vyvozených slabik</a:t>
            </a:r>
          </a:p>
          <a:p>
            <a:r>
              <a:rPr lang="cs-CZ" dirty="0" smtClean="0"/>
              <a:t>materiál byl vytvořen a pilotován v prvním pololetí škol. roku 2012/2013</a:t>
            </a:r>
          </a:p>
          <a:p>
            <a:endParaRPr lang="cs-CZ" dirty="0" smtClean="0"/>
          </a:p>
          <a:p>
            <a:endParaRPr lang="cs-CZ" sz="2400" dirty="0" smtClean="0"/>
          </a:p>
          <a:p>
            <a:pPr>
              <a:buNone/>
            </a:pPr>
            <a:r>
              <a:rPr lang="cs-CZ" dirty="0" smtClean="0"/>
              <a:t>    </a:t>
            </a: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Společně s Dorotkou  vyhledej  slabiku k dvojici </a:t>
            </a:r>
            <a:r>
              <a:rPr lang="cs-CZ" sz="2400" b="1" dirty="0" smtClean="0"/>
              <a:t>písmen. </a:t>
            </a:r>
            <a:endParaRPr lang="cs-CZ" sz="2400" b="1" dirty="0"/>
          </a:p>
        </p:txBody>
      </p:sp>
      <p:sp>
        <p:nvSpPr>
          <p:cNvPr id="6" name="Obdélník 5"/>
          <p:cNvSpPr/>
          <p:nvPr/>
        </p:nvSpPr>
        <p:spPr>
          <a:xfrm>
            <a:off x="467544" y="2060848"/>
            <a:ext cx="480053" cy="4823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m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043608" y="2060848"/>
            <a:ext cx="480053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123728" y="3284984"/>
            <a:ext cx="480053" cy="5543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m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699792" y="3284984"/>
            <a:ext cx="480053" cy="5543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707904" y="1844824"/>
            <a:ext cx="480053" cy="5543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m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283968" y="1844824"/>
            <a:ext cx="480053" cy="5543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220072" y="3068960"/>
            <a:ext cx="480053" cy="5543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m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796136" y="3068960"/>
            <a:ext cx="576064" cy="5543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u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876256" y="2420888"/>
            <a:ext cx="576064" cy="6263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m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436096" y="5517232"/>
            <a:ext cx="1008112" cy="914400"/>
          </a:xfrm>
          <a:prstGeom prst="rect">
            <a:avLst/>
          </a:prstGeom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mu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7020272" y="5517232"/>
            <a:ext cx="1080120" cy="864096"/>
          </a:xfrm>
          <a:prstGeom prst="rect">
            <a:avLst/>
          </a:prstGeom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002060"/>
                </a:solidFill>
              </a:rPr>
              <a:t>mo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195736" y="5517232"/>
            <a:ext cx="960107" cy="864096"/>
          </a:xfrm>
          <a:prstGeom prst="rect">
            <a:avLst/>
          </a:prstGeom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002060"/>
                </a:solidFill>
              </a:rPr>
              <a:t>me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67544" y="5517232"/>
            <a:ext cx="864096" cy="864096"/>
          </a:xfrm>
          <a:prstGeom prst="rect">
            <a:avLst/>
          </a:prstGeom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002060"/>
                </a:solidFill>
              </a:rPr>
              <a:t>ma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3779912" y="5517232"/>
            <a:ext cx="1008112" cy="864096"/>
          </a:xfrm>
          <a:prstGeom prst="rect">
            <a:avLst/>
          </a:prstGeom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mi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7524328" y="2420888"/>
            <a:ext cx="576064" cy="6263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o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6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5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4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3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4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764704"/>
            <a:ext cx="504056" cy="6263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m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115616" y="764704"/>
            <a:ext cx="504056" cy="6263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á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835696" y="1988840"/>
            <a:ext cx="504056" cy="6263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m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411760" y="1988840"/>
            <a:ext cx="50405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é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347864" y="1412776"/>
            <a:ext cx="43204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m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851920" y="1412776"/>
            <a:ext cx="50405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í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716016" y="2276872"/>
            <a:ext cx="50405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m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292080" y="2276872"/>
            <a:ext cx="43204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ó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868144" y="404664"/>
            <a:ext cx="43204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m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372200" y="404664"/>
            <a:ext cx="50405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ů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7524328" y="1628800"/>
            <a:ext cx="43204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m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8028384" y="1628800"/>
            <a:ext cx="50405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ú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95536" y="5301208"/>
            <a:ext cx="914400" cy="914400"/>
          </a:xfrm>
          <a:prstGeom prst="rect">
            <a:avLst/>
          </a:prstGeom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má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907704" y="5301208"/>
            <a:ext cx="914400" cy="914400"/>
          </a:xfrm>
          <a:prstGeom prst="rect">
            <a:avLst/>
          </a:prstGeom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mé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419872" y="5301208"/>
            <a:ext cx="914400" cy="914400"/>
          </a:xfrm>
          <a:prstGeom prst="rect">
            <a:avLst/>
          </a:prstGeom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mí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788024" y="5301208"/>
            <a:ext cx="914400" cy="914400"/>
          </a:xfrm>
          <a:prstGeom prst="rect">
            <a:avLst/>
          </a:prstGeom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002060"/>
                </a:solidFill>
              </a:rPr>
              <a:t>mó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228184" y="5301208"/>
            <a:ext cx="914400" cy="914400"/>
          </a:xfrm>
          <a:prstGeom prst="rect">
            <a:avLst/>
          </a:prstGeom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002060"/>
                </a:solidFill>
              </a:rPr>
              <a:t>mů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7740352" y="5301208"/>
            <a:ext cx="914400" cy="914400"/>
          </a:xfrm>
          <a:prstGeom prst="rect">
            <a:avLst/>
          </a:prstGeom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002060"/>
                </a:solidFill>
              </a:rPr>
              <a:t>mú</a:t>
            </a:r>
            <a:endParaRPr lang="cs-CZ" sz="24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6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5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4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3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4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2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3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467600" cy="1143000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Obrázek pojmenuj, vytleskej počet slabik </a:t>
            </a:r>
            <a:r>
              <a:rPr lang="cs-CZ" sz="2400" b="1" dirty="0" smtClean="0"/>
              <a:t>                            a </a:t>
            </a:r>
            <a:r>
              <a:rPr lang="cs-CZ" sz="2400" b="1" dirty="0" smtClean="0"/>
              <a:t>k obrázkům přiřaď </a:t>
            </a:r>
            <a:r>
              <a:rPr lang="cs-CZ" sz="2400" b="1" dirty="0" smtClean="0"/>
              <a:t>správnou </a:t>
            </a:r>
            <a:r>
              <a:rPr lang="cs-CZ" sz="2400" b="1" dirty="0" smtClean="0"/>
              <a:t>slabiku.</a:t>
            </a:r>
            <a:endParaRPr lang="cs-CZ" sz="2400" b="1" dirty="0"/>
          </a:p>
        </p:txBody>
      </p:sp>
      <p:pic>
        <p:nvPicPr>
          <p:cNvPr id="4" name="Obrázek 3" descr="MH90034709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2060848"/>
            <a:ext cx="1512168" cy="151216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Obrázek 4" descr="MH90041335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259632" y="3501008"/>
            <a:ext cx="1584176" cy="158417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Obrázek 5" descr="MH90033127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0" y="4797152"/>
            <a:ext cx="1440160" cy="144016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Obrázek 6" descr="MH900332590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487816" y="1988840"/>
            <a:ext cx="1656184" cy="165618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" name="Obrázek 7" descr="MH900336072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7596336" y="5013176"/>
            <a:ext cx="1547664" cy="154766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9" name="Obrázek 8" descr="MH900336110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300192" y="3573016"/>
            <a:ext cx="1512168" cy="151216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0" name="TextovéPole 9"/>
          <p:cNvSpPr txBox="1"/>
          <p:nvPr/>
        </p:nvSpPr>
        <p:spPr>
          <a:xfrm>
            <a:off x="4211960" y="2060848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rgbClr val="FF0000"/>
                </a:solidFill>
              </a:rPr>
              <a:t>ma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211960" y="2780928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mi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211960" y="4293096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rgbClr val="FF0000"/>
                </a:solidFill>
              </a:rPr>
              <a:t>me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211960" y="5157192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rgbClr val="FF0000"/>
                </a:solidFill>
              </a:rPr>
              <a:t>mo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211960" y="3573016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mí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211960" y="5949280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má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6.66667E-6 L -0.13385 0.33611 " pathEditMode="relative" ptsTypes="A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83333E-6 -3.33333E-6 L 0.30711 0.45162 " pathEditMode="relative" ptsTypes="AA">
                                      <p:cBhvr>
                                        <p:cTn id="1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323 0.00833 L -0.33073 -0.11528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4" y="-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5.18519E-6 L -0.30712 0.20996 " pathEditMode="relative" ptsTypes="AA">
                                      <p:cBhvr>
                                        <p:cTn id="1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3.33333E-6 L 0.14965 -0.07338 " pathEditMode="relative" ptsTypes="AA">
                                      <p:cBhvr>
                                        <p:cTn id="2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83333E-6 -3.33333E-6 L 0.26787 -0.43055 " pathEditMode="relative" ptsTypes="AA">
                                      <p:cBhvr>
                                        <p:cTn id="2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3" grpId="0"/>
      <p:bldP spid="14" grpId="0"/>
      <p:bldP spid="15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Obrázek pojmenuj, vytleskej slabiky a k slabice přiřaď  obrázek.</a:t>
            </a:r>
            <a:endParaRPr lang="cs-CZ" sz="2400" b="1" dirty="0"/>
          </a:p>
        </p:txBody>
      </p:sp>
      <p:pic>
        <p:nvPicPr>
          <p:cNvPr id="4" name="Obrázek 3" descr="MH90041262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24128" y="4077072"/>
            <a:ext cx="2520280" cy="2520280"/>
          </a:xfrm>
          <a:prstGeom prst="rect">
            <a:avLst/>
          </a:prstGeom>
        </p:spPr>
      </p:pic>
      <p:pic>
        <p:nvPicPr>
          <p:cNvPr id="5" name="Obrázek 4" descr="MH900440677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796136" y="1556792"/>
            <a:ext cx="2474937" cy="247493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Obrázek 5" descr="MH900199919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67544" y="4005064"/>
            <a:ext cx="2088232" cy="2088232"/>
          </a:xfrm>
          <a:prstGeom prst="rect">
            <a:avLst/>
          </a:prstGeom>
        </p:spPr>
      </p:pic>
      <p:pic>
        <p:nvPicPr>
          <p:cNvPr id="7" name="Obrázek 6" descr="MH900237268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67545" y="1556793"/>
            <a:ext cx="2160240" cy="2160240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3851920" y="2492896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rgbClr val="FF0000"/>
                </a:solidFill>
              </a:rPr>
              <a:t>me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851920" y="4581128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rgbClr val="FF0000"/>
                </a:solidFill>
              </a:rPr>
              <a:t>ma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851920" y="5661248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rgbClr val="FF0000"/>
                </a:solidFill>
              </a:rPr>
              <a:t>mo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851920" y="3501008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mu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3.33333E-6 L 0.14948 0.36759 " pathEditMode="relative" ptsTypes="AA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5.18519E-6 L 0.15746 -0.08402 " pathEditMode="relative" ptsTypes="AA">
                                      <p:cBhvr>
                                        <p:cTn id="1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3.33333E-6 L -0.11823 -0.29398 " pathEditMode="relative" ptsTypes="AA">
                                      <p:cBhvr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198 0.00856 L -0.14566 -0.03357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9" y="-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Čti s Dorotkou slabiky a pak samostatně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916832"/>
            <a:ext cx="8856984" cy="475252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600" b="1" dirty="0" smtClean="0"/>
              <a:t>  </a:t>
            </a:r>
          </a:p>
          <a:p>
            <a:pPr>
              <a:buNone/>
            </a:pPr>
            <a:r>
              <a:rPr lang="cs-CZ" sz="1600" b="1" dirty="0" smtClean="0"/>
              <a:t>má           mí           </a:t>
            </a:r>
            <a:r>
              <a:rPr lang="cs-CZ" sz="1600" b="1" dirty="0" err="1" smtClean="0"/>
              <a:t>mo</a:t>
            </a:r>
            <a:r>
              <a:rPr lang="cs-CZ" sz="1600" b="1" dirty="0" smtClean="0"/>
              <a:t>           </a:t>
            </a:r>
            <a:r>
              <a:rPr lang="cs-CZ" sz="1600" b="1" dirty="0" err="1" smtClean="0"/>
              <a:t>mů</a:t>
            </a:r>
            <a:r>
              <a:rPr lang="cs-CZ" sz="1600" b="1" dirty="0" smtClean="0"/>
              <a:t>          </a:t>
            </a:r>
            <a:r>
              <a:rPr lang="cs-CZ" sz="1600" b="1" dirty="0" err="1" smtClean="0"/>
              <a:t>ma</a:t>
            </a:r>
            <a:r>
              <a:rPr lang="cs-CZ" sz="1600" b="1" dirty="0" smtClean="0"/>
              <a:t>            mi             </a:t>
            </a:r>
            <a:r>
              <a:rPr lang="cs-CZ" sz="1600" b="1" dirty="0" err="1" smtClean="0"/>
              <a:t>mú</a:t>
            </a:r>
            <a:r>
              <a:rPr lang="cs-CZ" sz="1600" b="1" smtClean="0"/>
              <a:t>             </a:t>
            </a:r>
            <a:r>
              <a:rPr lang="cs-CZ" sz="1600" b="1" dirty="0" err="1" smtClean="0"/>
              <a:t>me</a:t>
            </a:r>
            <a:r>
              <a:rPr lang="cs-CZ" sz="1600" b="1" dirty="0" smtClean="0"/>
              <a:t>           </a:t>
            </a:r>
            <a:r>
              <a:rPr lang="cs-CZ" sz="1600" b="1" dirty="0" err="1" smtClean="0"/>
              <a:t>mó</a:t>
            </a:r>
            <a:r>
              <a:rPr lang="cs-CZ" sz="1600" b="1" dirty="0" smtClean="0"/>
              <a:t>   </a:t>
            </a:r>
          </a:p>
          <a:p>
            <a:pPr>
              <a:buNone/>
            </a:pPr>
            <a:r>
              <a:rPr lang="cs-CZ" sz="1600" b="1" dirty="0" smtClean="0"/>
              <a:t>       </a:t>
            </a:r>
          </a:p>
          <a:p>
            <a:pPr>
              <a:buNone/>
            </a:pPr>
            <a:endParaRPr lang="cs-CZ" sz="1600" b="1" dirty="0" smtClean="0"/>
          </a:p>
          <a:p>
            <a:pPr>
              <a:buNone/>
            </a:pPr>
            <a:r>
              <a:rPr lang="cs-CZ" sz="1600" b="1" dirty="0" err="1" smtClean="0"/>
              <a:t>Mo</a:t>
            </a:r>
            <a:r>
              <a:rPr lang="cs-CZ" sz="1600" b="1" dirty="0" smtClean="0"/>
              <a:t>          má           mi             mé          </a:t>
            </a:r>
            <a:r>
              <a:rPr lang="cs-CZ" sz="1600" b="1" dirty="0" err="1" smtClean="0"/>
              <a:t>Me</a:t>
            </a:r>
            <a:r>
              <a:rPr lang="cs-CZ" sz="1600" b="1" dirty="0" smtClean="0"/>
              <a:t>           mu             </a:t>
            </a:r>
            <a:r>
              <a:rPr lang="cs-CZ" sz="1600" b="1" dirty="0" err="1" smtClean="0"/>
              <a:t>Ma</a:t>
            </a:r>
            <a:r>
              <a:rPr lang="cs-CZ" sz="1600" b="1" dirty="0" smtClean="0"/>
              <a:t>             </a:t>
            </a:r>
            <a:r>
              <a:rPr lang="cs-CZ" sz="1600" b="1" dirty="0" err="1" smtClean="0"/>
              <a:t>mo</a:t>
            </a:r>
            <a:r>
              <a:rPr lang="cs-CZ" sz="1600" b="1" dirty="0" smtClean="0"/>
              <a:t>           </a:t>
            </a:r>
            <a:r>
              <a:rPr lang="cs-CZ" sz="1600" b="1" dirty="0" err="1" smtClean="0"/>
              <a:t>mů</a:t>
            </a:r>
            <a:r>
              <a:rPr lang="cs-CZ" sz="1600" b="1" dirty="0" smtClean="0"/>
              <a:t>   </a:t>
            </a:r>
          </a:p>
          <a:p>
            <a:pPr>
              <a:buNone/>
            </a:pPr>
            <a:r>
              <a:rPr lang="cs-CZ" sz="1600" b="1" dirty="0" smtClean="0"/>
              <a:t>          </a:t>
            </a:r>
          </a:p>
          <a:p>
            <a:pPr>
              <a:buNone/>
            </a:pPr>
            <a:endParaRPr lang="cs-CZ" sz="1600" b="1" dirty="0"/>
          </a:p>
          <a:p>
            <a:pPr>
              <a:buNone/>
            </a:pPr>
            <a:r>
              <a:rPr lang="cs-CZ" sz="1600" b="1" dirty="0" err="1" smtClean="0"/>
              <a:t>mů</a:t>
            </a:r>
            <a:r>
              <a:rPr lang="cs-CZ" sz="1600" b="1" dirty="0" smtClean="0"/>
              <a:t>         mu           </a:t>
            </a:r>
            <a:r>
              <a:rPr lang="cs-CZ" sz="1600" b="1" dirty="0" err="1" smtClean="0"/>
              <a:t>me</a:t>
            </a:r>
            <a:r>
              <a:rPr lang="cs-CZ" sz="1600" b="1" dirty="0" smtClean="0"/>
              <a:t>            mé          má            </a:t>
            </a:r>
            <a:r>
              <a:rPr lang="cs-CZ" sz="1600" b="1" dirty="0" err="1" smtClean="0"/>
              <a:t>ma</a:t>
            </a:r>
            <a:r>
              <a:rPr lang="cs-CZ" sz="1600" b="1" dirty="0" smtClean="0"/>
              <a:t>              mí             </a:t>
            </a:r>
            <a:r>
              <a:rPr lang="cs-CZ" sz="1600" b="1" dirty="0" err="1" smtClean="0"/>
              <a:t>mo</a:t>
            </a:r>
            <a:r>
              <a:rPr lang="cs-CZ" sz="1600" b="1" dirty="0" smtClean="0"/>
              <a:t>           </a:t>
            </a:r>
            <a:r>
              <a:rPr lang="cs-CZ" sz="1600" b="1" dirty="0" err="1" smtClean="0"/>
              <a:t>mó</a:t>
            </a:r>
            <a:r>
              <a:rPr lang="cs-CZ" sz="1600" b="1" dirty="0" smtClean="0"/>
              <a:t>   </a:t>
            </a:r>
          </a:p>
          <a:p>
            <a:pPr>
              <a:buNone/>
            </a:pPr>
            <a:r>
              <a:rPr lang="cs-CZ" sz="1600" b="1" dirty="0" smtClean="0"/>
              <a:t>         </a:t>
            </a:r>
          </a:p>
          <a:p>
            <a:pPr>
              <a:buNone/>
            </a:pPr>
            <a:endParaRPr lang="cs-CZ" sz="1600" b="1" dirty="0" smtClean="0"/>
          </a:p>
          <a:p>
            <a:pPr>
              <a:buNone/>
            </a:pPr>
            <a:r>
              <a:rPr lang="cs-CZ" sz="1600" b="1" dirty="0" err="1" smtClean="0"/>
              <a:t>Me</a:t>
            </a:r>
            <a:r>
              <a:rPr lang="cs-CZ" sz="1600" b="1" dirty="0" smtClean="0"/>
              <a:t>        Mu           Mi               </a:t>
            </a:r>
            <a:r>
              <a:rPr lang="cs-CZ" sz="1600" b="1" dirty="0" err="1" smtClean="0"/>
              <a:t>Mo</a:t>
            </a:r>
            <a:r>
              <a:rPr lang="cs-CZ" sz="1600" b="1" dirty="0" smtClean="0"/>
              <a:t>           Mí            </a:t>
            </a:r>
            <a:r>
              <a:rPr lang="cs-CZ" sz="1600" b="1" dirty="0" err="1" smtClean="0"/>
              <a:t>Mů</a:t>
            </a:r>
            <a:r>
              <a:rPr lang="cs-CZ" sz="1600" b="1" dirty="0" smtClean="0"/>
              <a:t>              </a:t>
            </a:r>
            <a:r>
              <a:rPr lang="cs-CZ" sz="1600" b="1" dirty="0" err="1" smtClean="0"/>
              <a:t>Mó</a:t>
            </a:r>
            <a:r>
              <a:rPr lang="cs-CZ" sz="1600" b="1" dirty="0" smtClean="0"/>
              <a:t>           </a:t>
            </a:r>
            <a:r>
              <a:rPr lang="cs-CZ" sz="1600" b="1" dirty="0" err="1" smtClean="0"/>
              <a:t>Mú</a:t>
            </a:r>
            <a:r>
              <a:rPr lang="cs-CZ" sz="1600" b="1" dirty="0" smtClean="0"/>
              <a:t>          Má                 </a:t>
            </a:r>
          </a:p>
          <a:p>
            <a:pPr>
              <a:buNone/>
            </a:pPr>
            <a:r>
              <a:rPr lang="cs-CZ" sz="1600" b="1" dirty="0" smtClean="0"/>
              <a:t>  </a:t>
            </a:r>
          </a:p>
          <a:p>
            <a:pPr>
              <a:buNone/>
            </a:pPr>
            <a:endParaRPr lang="cs-CZ" sz="1600" b="1" dirty="0"/>
          </a:p>
          <a:p>
            <a:pPr>
              <a:buNone/>
            </a:pPr>
            <a:endParaRPr lang="cs-CZ" sz="1600" b="1" dirty="0" smtClean="0"/>
          </a:p>
          <a:p>
            <a:pPr>
              <a:buNone/>
            </a:pPr>
            <a:endParaRPr lang="cs-CZ" sz="1600" b="1" dirty="0" smtClean="0"/>
          </a:p>
          <a:p>
            <a:pPr>
              <a:buNone/>
            </a:pPr>
            <a:endParaRPr lang="cs-CZ" sz="1600" b="1" dirty="0"/>
          </a:p>
          <a:p>
            <a:pPr>
              <a:buNone/>
            </a:pPr>
            <a:endParaRPr lang="cs-CZ" sz="1600" b="1" dirty="0" smtClean="0"/>
          </a:p>
          <a:p>
            <a:pPr>
              <a:buNone/>
            </a:pPr>
            <a:endParaRPr lang="cs-CZ" sz="1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Obtáhni si tvary  a slabiky si vyzkoušej napsat.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r>
              <a:rPr lang="cs-CZ" sz="2200" b="1" dirty="0" err="1" smtClean="0"/>
              <a:t>Ma</a:t>
            </a:r>
            <a:r>
              <a:rPr lang="cs-CZ" sz="2200" b="1" dirty="0" smtClean="0"/>
              <a:t>____________________________________________</a:t>
            </a:r>
          </a:p>
          <a:p>
            <a:pPr>
              <a:buNone/>
            </a:pPr>
            <a:endParaRPr lang="cs-CZ" sz="2200" b="1" dirty="0" smtClean="0"/>
          </a:p>
          <a:p>
            <a:pPr>
              <a:buNone/>
            </a:pPr>
            <a:r>
              <a:rPr lang="cs-CZ" sz="2200" b="1" dirty="0" err="1" smtClean="0"/>
              <a:t>Me</a:t>
            </a:r>
            <a:r>
              <a:rPr lang="cs-CZ" sz="2200" b="1" dirty="0" smtClean="0"/>
              <a:t>____________________________________________</a:t>
            </a:r>
          </a:p>
          <a:p>
            <a:pPr>
              <a:buNone/>
            </a:pPr>
            <a:endParaRPr lang="cs-CZ" sz="2200" b="1" dirty="0" smtClean="0"/>
          </a:p>
          <a:p>
            <a:pPr>
              <a:buNone/>
            </a:pPr>
            <a:r>
              <a:rPr lang="cs-CZ" sz="2200" b="1" dirty="0" smtClean="0"/>
              <a:t>Mi____________________________________________</a:t>
            </a:r>
            <a:endParaRPr lang="cs-CZ" sz="2200" b="1" dirty="0"/>
          </a:p>
          <a:p>
            <a:pPr>
              <a:buNone/>
            </a:pPr>
            <a:endParaRPr lang="cs-CZ" sz="2200" b="1" dirty="0" smtClean="0"/>
          </a:p>
          <a:p>
            <a:pPr>
              <a:buNone/>
            </a:pPr>
            <a:r>
              <a:rPr lang="cs-CZ" sz="2200" b="1" dirty="0" err="1" smtClean="0"/>
              <a:t>Mo</a:t>
            </a:r>
            <a:r>
              <a:rPr lang="cs-CZ" sz="2200" b="1" dirty="0" smtClean="0"/>
              <a:t>____________________________________________</a:t>
            </a:r>
          </a:p>
          <a:p>
            <a:pPr>
              <a:buNone/>
            </a:pPr>
            <a:endParaRPr lang="cs-CZ" sz="2200" b="1" dirty="0"/>
          </a:p>
          <a:p>
            <a:pPr>
              <a:buNone/>
            </a:pPr>
            <a:r>
              <a:rPr lang="cs-CZ" sz="2200" b="1" dirty="0" smtClean="0"/>
              <a:t>Mu____________________________________________</a:t>
            </a:r>
            <a:endParaRPr lang="cs-CZ" sz="2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400" b="1" dirty="0" smtClean="0"/>
              <a:t>Dorotka si pro vás připravila  úkol. Zkus  si potichu přečíst, co Dorotka </a:t>
            </a:r>
            <a:r>
              <a:rPr lang="cs-CZ" sz="2400" b="1" dirty="0" smtClean="0"/>
              <a:t>napsala. </a:t>
            </a:r>
            <a:r>
              <a:rPr lang="cs-CZ" sz="2400" b="1" dirty="0" smtClean="0"/>
              <a:t>Nakresli </a:t>
            </a:r>
            <a:r>
              <a:rPr lang="cs-CZ" sz="2400" b="1" dirty="0" smtClean="0"/>
              <a:t>obrázek. 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cs-CZ" sz="6000" dirty="0" smtClean="0"/>
              <a:t>Máma   má    mimi.</a:t>
            </a:r>
          </a:p>
          <a:p>
            <a:pPr>
              <a:buNone/>
            </a:pPr>
            <a:endParaRPr lang="cs-CZ" sz="1200" dirty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/>
          </a:p>
        </p:txBody>
      </p:sp>
      <p:pic>
        <p:nvPicPr>
          <p:cNvPr id="4" name="Obrázek 3" descr="MH90033607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 rot="21121853">
            <a:off x="4483608" y="3196591"/>
            <a:ext cx="3095625" cy="3095625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pic>
        <p:nvPicPr>
          <p:cNvPr id="5" name="Obrázek 4" descr="MH90033259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180510">
            <a:off x="1048881" y="3362265"/>
            <a:ext cx="3024336" cy="3024336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b="1" dirty="0" smtClean="0"/>
              <a:t>JSI ŠIKULKA!!!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27584" y="5661248"/>
            <a:ext cx="5532284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Zatancuj si se mnou!!!</a:t>
            </a:r>
            <a:endParaRPr lang="cs-CZ" sz="40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5" name="Veselý obličej 4">
            <a:hlinkClick r:id="rId2"/>
          </p:cNvPr>
          <p:cNvSpPr/>
          <p:nvPr/>
        </p:nvSpPr>
        <p:spPr>
          <a:xfrm>
            <a:off x="6588224" y="5733256"/>
            <a:ext cx="576064" cy="576064"/>
          </a:xfrm>
          <a:prstGeom prst="smileyFac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Zástupný symbol pro obsah 4" descr="Obrázek1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115616" y="1268760"/>
            <a:ext cx="6296025" cy="47244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b="1" dirty="0" smtClean="0"/>
              <a:t>CITACE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1200" dirty="0" smtClean="0">
                <a:hlinkClick r:id="rId2"/>
              </a:rPr>
              <a:t>http://christianbackgrounds.info/smile-pictures-wallpapers/</a:t>
            </a:r>
            <a:endParaRPr lang="cs-CZ" sz="1200" dirty="0" smtClean="0"/>
          </a:p>
          <a:p>
            <a:r>
              <a:rPr lang="cs-CZ" sz="1200" dirty="0" smtClean="0">
                <a:hlinkClick r:id="rId3"/>
              </a:rPr>
              <a:t>http://www.</a:t>
            </a:r>
            <a:r>
              <a:rPr lang="cs-CZ" sz="1200" dirty="0" err="1" smtClean="0">
                <a:hlinkClick r:id="rId3"/>
              </a:rPr>
              <a:t>youtube.com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watch</a:t>
            </a:r>
            <a:r>
              <a:rPr lang="cs-CZ" sz="1200" dirty="0" smtClean="0">
                <a:hlinkClick r:id="rId3"/>
              </a:rPr>
              <a:t>?v=0oqU0NModSQ&amp;feature=</a:t>
            </a:r>
            <a:r>
              <a:rPr lang="cs-CZ" sz="1200" dirty="0" err="1" smtClean="0">
                <a:hlinkClick r:id="rId3"/>
              </a:rPr>
              <a:t>related</a:t>
            </a:r>
            <a:endParaRPr lang="cs-CZ" sz="1200" dirty="0" smtClean="0"/>
          </a:p>
          <a:p>
            <a:r>
              <a:rPr lang="cs-CZ" sz="1200" dirty="0" smtClean="0">
                <a:hlinkClick r:id="rId4"/>
              </a:rPr>
              <a:t>http://office.</a:t>
            </a:r>
            <a:r>
              <a:rPr lang="cs-CZ" sz="1200" dirty="0" err="1" smtClean="0">
                <a:hlinkClick r:id="rId4"/>
              </a:rPr>
              <a:t>microsoft.com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cs</a:t>
            </a:r>
            <a:r>
              <a:rPr lang="cs-CZ" sz="1200" dirty="0" smtClean="0">
                <a:hlinkClick r:id="rId4"/>
              </a:rPr>
              <a:t>-</a:t>
            </a:r>
            <a:r>
              <a:rPr lang="cs-CZ" sz="1200" dirty="0" err="1" smtClean="0">
                <a:hlinkClick r:id="rId4"/>
              </a:rPr>
              <a:t>cz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images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results.aspx</a:t>
            </a:r>
            <a:r>
              <a:rPr lang="cs-CZ" sz="1200" dirty="0" smtClean="0">
                <a:hlinkClick r:id="rId4"/>
              </a:rPr>
              <a:t>?</a:t>
            </a:r>
            <a:r>
              <a:rPr lang="cs-CZ" sz="1200" dirty="0" err="1" smtClean="0">
                <a:hlinkClick r:id="rId4"/>
              </a:rPr>
              <a:t>qu</a:t>
            </a:r>
            <a:r>
              <a:rPr lang="cs-CZ" sz="1200" dirty="0" smtClean="0">
                <a:hlinkClick r:id="rId4"/>
              </a:rPr>
              <a:t>=m%C3%A1ma&amp;ex=1#</a:t>
            </a:r>
            <a:r>
              <a:rPr lang="cs-CZ" sz="1200" dirty="0" err="1" smtClean="0">
                <a:hlinkClick r:id="rId4"/>
              </a:rPr>
              <a:t>ai</a:t>
            </a:r>
            <a:r>
              <a:rPr lang="cs-CZ" sz="1200" dirty="0" smtClean="0">
                <a:hlinkClick r:id="rId4"/>
              </a:rPr>
              <a:t>:MC900332590|</a:t>
            </a:r>
            <a:r>
              <a:rPr lang="cs-CZ" sz="1200" dirty="0" err="1" smtClean="0">
                <a:hlinkClick r:id="rId4"/>
              </a:rPr>
              <a:t>mt</a:t>
            </a:r>
            <a:r>
              <a:rPr lang="cs-CZ" sz="1200" dirty="0" smtClean="0">
                <a:hlinkClick r:id="rId4"/>
              </a:rPr>
              <a:t>:1|</a:t>
            </a:r>
            <a:endParaRPr lang="cs-CZ" sz="1200" dirty="0" smtClean="0"/>
          </a:p>
          <a:p>
            <a:r>
              <a:rPr lang="cs-CZ" sz="1200" dirty="0" smtClean="0">
                <a:hlinkClick r:id="rId5"/>
              </a:rPr>
              <a:t>http://office.</a:t>
            </a:r>
            <a:r>
              <a:rPr lang="cs-CZ" sz="1200" dirty="0" err="1" smtClean="0">
                <a:hlinkClick r:id="rId5"/>
              </a:rPr>
              <a:t>microsoft.com</a:t>
            </a:r>
            <a:r>
              <a:rPr lang="cs-CZ" sz="1200" dirty="0" smtClean="0">
                <a:hlinkClick r:id="rId5"/>
              </a:rPr>
              <a:t>/</a:t>
            </a:r>
            <a:r>
              <a:rPr lang="cs-CZ" sz="1200" dirty="0" err="1" smtClean="0">
                <a:hlinkClick r:id="rId5"/>
              </a:rPr>
              <a:t>cs</a:t>
            </a:r>
            <a:r>
              <a:rPr lang="cs-CZ" sz="1200" dirty="0" smtClean="0">
                <a:hlinkClick r:id="rId5"/>
              </a:rPr>
              <a:t>-</a:t>
            </a:r>
            <a:r>
              <a:rPr lang="cs-CZ" sz="1200" dirty="0" err="1" smtClean="0">
                <a:hlinkClick r:id="rId5"/>
              </a:rPr>
              <a:t>cz</a:t>
            </a:r>
            <a:r>
              <a:rPr lang="cs-CZ" sz="1200" dirty="0" smtClean="0">
                <a:hlinkClick r:id="rId5"/>
              </a:rPr>
              <a:t>/</a:t>
            </a:r>
            <a:r>
              <a:rPr lang="cs-CZ" sz="1200" dirty="0" err="1" smtClean="0">
                <a:hlinkClick r:id="rId5"/>
              </a:rPr>
              <a:t>images</a:t>
            </a:r>
            <a:r>
              <a:rPr lang="cs-CZ" sz="1200" dirty="0" smtClean="0">
                <a:hlinkClick r:id="rId5"/>
              </a:rPr>
              <a:t>/</a:t>
            </a:r>
            <a:r>
              <a:rPr lang="cs-CZ" sz="1200" dirty="0" err="1" smtClean="0">
                <a:hlinkClick r:id="rId5"/>
              </a:rPr>
              <a:t>results.aspx</a:t>
            </a:r>
            <a:r>
              <a:rPr lang="cs-CZ" sz="1200" dirty="0" smtClean="0">
                <a:hlinkClick r:id="rId5"/>
              </a:rPr>
              <a:t>?</a:t>
            </a:r>
            <a:r>
              <a:rPr lang="cs-CZ" sz="1200" dirty="0" err="1" smtClean="0">
                <a:hlinkClick r:id="rId5"/>
              </a:rPr>
              <a:t>qu</a:t>
            </a:r>
            <a:r>
              <a:rPr lang="cs-CZ" sz="1200" dirty="0" smtClean="0">
                <a:hlinkClick r:id="rId5"/>
              </a:rPr>
              <a:t>=miminko&amp;ex=1#</a:t>
            </a:r>
            <a:r>
              <a:rPr lang="cs-CZ" sz="1200" dirty="0" err="1" smtClean="0">
                <a:hlinkClick r:id="rId5"/>
              </a:rPr>
              <a:t>ai</a:t>
            </a:r>
            <a:r>
              <a:rPr lang="cs-CZ" sz="1200" dirty="0" smtClean="0">
                <a:hlinkClick r:id="rId5"/>
              </a:rPr>
              <a:t>:MC900336072|</a:t>
            </a:r>
            <a:r>
              <a:rPr lang="cs-CZ" sz="1200" dirty="0" err="1" smtClean="0">
                <a:hlinkClick r:id="rId5"/>
              </a:rPr>
              <a:t>mt</a:t>
            </a:r>
            <a:r>
              <a:rPr lang="cs-CZ" sz="1200" dirty="0" smtClean="0">
                <a:hlinkClick r:id="rId5"/>
              </a:rPr>
              <a:t>:1|</a:t>
            </a:r>
            <a:endParaRPr lang="cs-CZ" sz="1200" dirty="0" smtClean="0"/>
          </a:p>
          <a:p>
            <a:r>
              <a:rPr lang="cs-CZ" sz="1200" dirty="0" smtClean="0">
                <a:hlinkClick r:id="rId6"/>
              </a:rPr>
              <a:t>http://office.</a:t>
            </a:r>
            <a:r>
              <a:rPr lang="cs-CZ" sz="1200" dirty="0" err="1" smtClean="0">
                <a:hlinkClick r:id="rId6"/>
              </a:rPr>
              <a:t>microsoft.com</a:t>
            </a:r>
            <a:r>
              <a:rPr lang="cs-CZ" sz="1200" dirty="0" smtClean="0">
                <a:hlinkClick r:id="rId6"/>
              </a:rPr>
              <a:t>/</a:t>
            </a:r>
            <a:r>
              <a:rPr lang="cs-CZ" sz="1200" dirty="0" err="1" smtClean="0">
                <a:hlinkClick r:id="rId6"/>
              </a:rPr>
              <a:t>cs</a:t>
            </a:r>
            <a:r>
              <a:rPr lang="cs-CZ" sz="1200" dirty="0" smtClean="0">
                <a:hlinkClick r:id="rId6"/>
              </a:rPr>
              <a:t>-</a:t>
            </a:r>
            <a:r>
              <a:rPr lang="cs-CZ" sz="1200" dirty="0" err="1" smtClean="0">
                <a:hlinkClick r:id="rId6"/>
              </a:rPr>
              <a:t>cz</a:t>
            </a:r>
            <a:r>
              <a:rPr lang="cs-CZ" sz="1200" dirty="0" smtClean="0">
                <a:hlinkClick r:id="rId6"/>
              </a:rPr>
              <a:t>/</a:t>
            </a:r>
            <a:r>
              <a:rPr lang="cs-CZ" sz="1200" dirty="0" err="1" smtClean="0">
                <a:hlinkClick r:id="rId6"/>
              </a:rPr>
              <a:t>images</a:t>
            </a:r>
            <a:r>
              <a:rPr lang="cs-CZ" sz="1200" dirty="0" smtClean="0">
                <a:hlinkClick r:id="rId6"/>
              </a:rPr>
              <a:t>/</a:t>
            </a:r>
            <a:r>
              <a:rPr lang="cs-CZ" sz="1200" dirty="0" err="1" smtClean="0">
                <a:hlinkClick r:id="rId6"/>
              </a:rPr>
              <a:t>results.aspx</a:t>
            </a:r>
            <a:r>
              <a:rPr lang="cs-CZ" sz="1200" dirty="0" smtClean="0">
                <a:hlinkClick r:id="rId6"/>
              </a:rPr>
              <a:t>?</a:t>
            </a:r>
            <a:r>
              <a:rPr lang="cs-CZ" sz="1200" dirty="0" err="1" smtClean="0">
                <a:hlinkClick r:id="rId6"/>
              </a:rPr>
              <a:t>qu</a:t>
            </a:r>
            <a:r>
              <a:rPr lang="cs-CZ" sz="1200" dirty="0" smtClean="0">
                <a:hlinkClick r:id="rId6"/>
              </a:rPr>
              <a:t>=metr&amp;ex=1#</a:t>
            </a:r>
            <a:r>
              <a:rPr lang="cs-CZ" sz="1200" dirty="0" err="1" smtClean="0">
                <a:hlinkClick r:id="rId6"/>
              </a:rPr>
              <a:t>ai</a:t>
            </a:r>
            <a:r>
              <a:rPr lang="cs-CZ" sz="1200" dirty="0" smtClean="0">
                <a:hlinkClick r:id="rId6"/>
              </a:rPr>
              <a:t>:MC900412628|</a:t>
            </a:r>
            <a:r>
              <a:rPr lang="cs-CZ" sz="1200" dirty="0" err="1" smtClean="0">
                <a:hlinkClick r:id="rId6"/>
              </a:rPr>
              <a:t>mt</a:t>
            </a:r>
            <a:r>
              <a:rPr lang="cs-CZ" sz="1200" dirty="0" smtClean="0">
                <a:hlinkClick r:id="rId6"/>
              </a:rPr>
              <a:t>:1|</a:t>
            </a:r>
            <a:endParaRPr lang="cs-CZ" sz="1200" dirty="0" smtClean="0"/>
          </a:p>
          <a:p>
            <a:r>
              <a:rPr lang="cs-CZ" sz="1200" dirty="0" smtClean="0">
                <a:hlinkClick r:id="rId7"/>
              </a:rPr>
              <a:t>http://office.</a:t>
            </a:r>
            <a:r>
              <a:rPr lang="cs-CZ" sz="1200" dirty="0" err="1" smtClean="0">
                <a:hlinkClick r:id="rId7"/>
              </a:rPr>
              <a:t>microsoft.com</a:t>
            </a:r>
            <a:r>
              <a:rPr lang="cs-CZ" sz="1200" dirty="0" smtClean="0">
                <a:hlinkClick r:id="rId7"/>
              </a:rPr>
              <a:t>/</a:t>
            </a:r>
            <a:r>
              <a:rPr lang="cs-CZ" sz="1200" dirty="0" err="1" smtClean="0">
                <a:hlinkClick r:id="rId7"/>
              </a:rPr>
              <a:t>cs</a:t>
            </a:r>
            <a:r>
              <a:rPr lang="cs-CZ" sz="1200" dirty="0" smtClean="0">
                <a:hlinkClick r:id="rId7"/>
              </a:rPr>
              <a:t>-</a:t>
            </a:r>
            <a:r>
              <a:rPr lang="cs-CZ" sz="1200" dirty="0" err="1" smtClean="0">
                <a:hlinkClick r:id="rId7"/>
              </a:rPr>
              <a:t>cz</a:t>
            </a:r>
            <a:r>
              <a:rPr lang="cs-CZ" sz="1200" dirty="0" smtClean="0">
                <a:hlinkClick r:id="rId7"/>
              </a:rPr>
              <a:t>/</a:t>
            </a:r>
            <a:r>
              <a:rPr lang="cs-CZ" sz="1200" dirty="0" err="1" smtClean="0">
                <a:hlinkClick r:id="rId7"/>
              </a:rPr>
              <a:t>images</a:t>
            </a:r>
            <a:r>
              <a:rPr lang="cs-CZ" sz="1200" dirty="0" smtClean="0">
                <a:hlinkClick r:id="rId7"/>
              </a:rPr>
              <a:t>/</a:t>
            </a:r>
            <a:r>
              <a:rPr lang="cs-CZ" sz="1200" dirty="0" err="1" smtClean="0">
                <a:hlinkClick r:id="rId7"/>
              </a:rPr>
              <a:t>results.aspx</a:t>
            </a:r>
            <a:r>
              <a:rPr lang="cs-CZ" sz="1200" dirty="0" smtClean="0">
                <a:hlinkClick r:id="rId7"/>
              </a:rPr>
              <a:t>?</a:t>
            </a:r>
            <a:r>
              <a:rPr lang="cs-CZ" sz="1200" dirty="0" err="1" smtClean="0">
                <a:hlinkClick r:id="rId7"/>
              </a:rPr>
              <a:t>qu</a:t>
            </a:r>
            <a:r>
              <a:rPr lang="cs-CZ" sz="1200" dirty="0" smtClean="0">
                <a:hlinkClick r:id="rId7"/>
              </a:rPr>
              <a:t>=mu%C5%BE&amp;ex=1#</a:t>
            </a:r>
            <a:r>
              <a:rPr lang="cs-CZ" sz="1200" dirty="0" err="1" smtClean="0">
                <a:hlinkClick r:id="rId7"/>
              </a:rPr>
              <a:t>ai</a:t>
            </a:r>
            <a:r>
              <a:rPr lang="cs-CZ" sz="1200" dirty="0" smtClean="0">
                <a:hlinkClick r:id="rId7"/>
              </a:rPr>
              <a:t>:MC900440677|</a:t>
            </a:r>
            <a:r>
              <a:rPr lang="cs-CZ" sz="1200" dirty="0" err="1" smtClean="0">
                <a:hlinkClick r:id="rId7"/>
              </a:rPr>
              <a:t>mt</a:t>
            </a:r>
            <a:r>
              <a:rPr lang="cs-CZ" sz="1200" dirty="0" smtClean="0">
                <a:hlinkClick r:id="rId7"/>
              </a:rPr>
              <a:t>:1|</a:t>
            </a:r>
            <a:endParaRPr lang="cs-CZ" sz="1200" dirty="0" smtClean="0"/>
          </a:p>
          <a:p>
            <a:r>
              <a:rPr lang="cs-CZ" sz="1200" dirty="0" smtClean="0">
                <a:hlinkClick r:id="rId8"/>
              </a:rPr>
              <a:t>http://office.</a:t>
            </a:r>
            <a:r>
              <a:rPr lang="cs-CZ" sz="1200" dirty="0" err="1" smtClean="0">
                <a:hlinkClick r:id="rId8"/>
              </a:rPr>
              <a:t>microsoft.com</a:t>
            </a:r>
            <a:r>
              <a:rPr lang="cs-CZ" sz="1200" dirty="0" smtClean="0">
                <a:hlinkClick r:id="rId8"/>
              </a:rPr>
              <a:t>/</a:t>
            </a:r>
            <a:r>
              <a:rPr lang="cs-CZ" sz="1200" dirty="0" err="1" smtClean="0">
                <a:hlinkClick r:id="rId8"/>
              </a:rPr>
              <a:t>cs</a:t>
            </a:r>
            <a:r>
              <a:rPr lang="cs-CZ" sz="1200" dirty="0" smtClean="0">
                <a:hlinkClick r:id="rId8"/>
              </a:rPr>
              <a:t>-</a:t>
            </a:r>
            <a:r>
              <a:rPr lang="cs-CZ" sz="1200" dirty="0" err="1" smtClean="0">
                <a:hlinkClick r:id="rId8"/>
              </a:rPr>
              <a:t>cz</a:t>
            </a:r>
            <a:r>
              <a:rPr lang="cs-CZ" sz="1200" dirty="0" smtClean="0">
                <a:hlinkClick r:id="rId8"/>
              </a:rPr>
              <a:t>/</a:t>
            </a:r>
            <a:r>
              <a:rPr lang="cs-CZ" sz="1200" dirty="0" err="1" smtClean="0">
                <a:hlinkClick r:id="rId8"/>
              </a:rPr>
              <a:t>images</a:t>
            </a:r>
            <a:r>
              <a:rPr lang="cs-CZ" sz="1200" dirty="0" smtClean="0">
                <a:hlinkClick r:id="rId8"/>
              </a:rPr>
              <a:t>/</a:t>
            </a:r>
            <a:r>
              <a:rPr lang="cs-CZ" sz="1200" dirty="0" err="1" smtClean="0">
                <a:hlinkClick r:id="rId8"/>
              </a:rPr>
              <a:t>results.aspx</a:t>
            </a:r>
            <a:r>
              <a:rPr lang="cs-CZ" sz="1200" dirty="0" smtClean="0">
                <a:hlinkClick r:id="rId8"/>
              </a:rPr>
              <a:t>?</a:t>
            </a:r>
            <a:r>
              <a:rPr lang="cs-CZ" sz="1200" dirty="0" err="1" smtClean="0">
                <a:hlinkClick r:id="rId8"/>
              </a:rPr>
              <a:t>qu</a:t>
            </a:r>
            <a:r>
              <a:rPr lang="cs-CZ" sz="1200" dirty="0" smtClean="0">
                <a:hlinkClick r:id="rId8"/>
              </a:rPr>
              <a:t>=motyka&amp;ex=1#</a:t>
            </a:r>
            <a:r>
              <a:rPr lang="cs-CZ" sz="1200" dirty="0" err="1" smtClean="0">
                <a:hlinkClick r:id="rId8"/>
              </a:rPr>
              <a:t>ai</a:t>
            </a:r>
            <a:r>
              <a:rPr lang="cs-CZ" sz="1200" dirty="0" smtClean="0">
                <a:hlinkClick r:id="rId8"/>
              </a:rPr>
              <a:t>:MC900199919|</a:t>
            </a:r>
            <a:r>
              <a:rPr lang="cs-CZ" sz="1200" dirty="0" err="1" smtClean="0">
                <a:hlinkClick r:id="rId8"/>
              </a:rPr>
              <a:t>mt</a:t>
            </a:r>
            <a:r>
              <a:rPr lang="cs-CZ" sz="1200" dirty="0" smtClean="0">
                <a:hlinkClick r:id="rId8"/>
              </a:rPr>
              <a:t>:1|</a:t>
            </a:r>
            <a:endParaRPr lang="cs-CZ" sz="1200" dirty="0" smtClean="0"/>
          </a:p>
          <a:p>
            <a:r>
              <a:rPr lang="cs-CZ" sz="1200" dirty="0" smtClean="0">
                <a:hlinkClick r:id="rId9"/>
              </a:rPr>
              <a:t>http://office.</a:t>
            </a:r>
            <a:r>
              <a:rPr lang="cs-CZ" sz="1200" dirty="0" err="1" smtClean="0">
                <a:hlinkClick r:id="rId9"/>
              </a:rPr>
              <a:t>microsoft.com</a:t>
            </a:r>
            <a:r>
              <a:rPr lang="cs-CZ" sz="1200" dirty="0" smtClean="0">
                <a:hlinkClick r:id="rId9"/>
              </a:rPr>
              <a:t>/</a:t>
            </a:r>
            <a:r>
              <a:rPr lang="cs-CZ" sz="1200" dirty="0" err="1" smtClean="0">
                <a:hlinkClick r:id="rId9"/>
              </a:rPr>
              <a:t>cs</a:t>
            </a:r>
            <a:r>
              <a:rPr lang="cs-CZ" sz="1200" dirty="0" smtClean="0">
                <a:hlinkClick r:id="rId9"/>
              </a:rPr>
              <a:t>-</a:t>
            </a:r>
            <a:r>
              <a:rPr lang="cs-CZ" sz="1200" dirty="0" err="1" smtClean="0">
                <a:hlinkClick r:id="rId9"/>
              </a:rPr>
              <a:t>cz</a:t>
            </a:r>
            <a:r>
              <a:rPr lang="cs-CZ" sz="1200" dirty="0" smtClean="0">
                <a:hlinkClick r:id="rId9"/>
              </a:rPr>
              <a:t>/</a:t>
            </a:r>
            <a:r>
              <a:rPr lang="cs-CZ" sz="1200" dirty="0" err="1" smtClean="0">
                <a:hlinkClick r:id="rId9"/>
              </a:rPr>
              <a:t>images</a:t>
            </a:r>
            <a:r>
              <a:rPr lang="cs-CZ" sz="1200" dirty="0" smtClean="0">
                <a:hlinkClick r:id="rId9"/>
              </a:rPr>
              <a:t>/</a:t>
            </a:r>
            <a:r>
              <a:rPr lang="cs-CZ" sz="1200" dirty="0" err="1" smtClean="0">
                <a:hlinkClick r:id="rId9"/>
              </a:rPr>
              <a:t>results.aspx</a:t>
            </a:r>
            <a:r>
              <a:rPr lang="cs-CZ" sz="1200" dirty="0" smtClean="0">
                <a:hlinkClick r:id="rId9"/>
              </a:rPr>
              <a:t>?</a:t>
            </a:r>
            <a:r>
              <a:rPr lang="cs-CZ" sz="1200" dirty="0" err="1" smtClean="0">
                <a:hlinkClick r:id="rId9"/>
              </a:rPr>
              <a:t>qu</a:t>
            </a:r>
            <a:r>
              <a:rPr lang="cs-CZ" sz="1200" dirty="0" smtClean="0">
                <a:hlinkClick r:id="rId9"/>
              </a:rPr>
              <a:t>=mapa&amp;ex=1#</a:t>
            </a:r>
            <a:r>
              <a:rPr lang="cs-CZ" sz="1200" dirty="0" err="1" smtClean="0">
                <a:hlinkClick r:id="rId9"/>
              </a:rPr>
              <a:t>ai</a:t>
            </a:r>
            <a:r>
              <a:rPr lang="cs-CZ" sz="1200" dirty="0" smtClean="0">
                <a:hlinkClick r:id="rId9"/>
              </a:rPr>
              <a:t>:MC900237268|</a:t>
            </a:r>
            <a:r>
              <a:rPr lang="cs-CZ" sz="1200" dirty="0" err="1" smtClean="0">
                <a:hlinkClick r:id="rId9"/>
              </a:rPr>
              <a:t>mt</a:t>
            </a:r>
            <a:r>
              <a:rPr lang="cs-CZ" sz="1200" dirty="0" smtClean="0">
                <a:hlinkClick r:id="rId9"/>
              </a:rPr>
              <a:t>:1|</a:t>
            </a:r>
            <a:endParaRPr lang="cs-CZ" sz="1200" dirty="0" smtClean="0"/>
          </a:p>
          <a:p>
            <a:r>
              <a:rPr lang="cs-CZ" sz="1200" dirty="0" smtClean="0">
                <a:hlinkClick r:id="rId10"/>
              </a:rPr>
              <a:t>http://office.</a:t>
            </a:r>
            <a:r>
              <a:rPr lang="cs-CZ" sz="1200" dirty="0" err="1" smtClean="0">
                <a:hlinkClick r:id="rId10"/>
              </a:rPr>
              <a:t>microsoft.com</a:t>
            </a:r>
            <a:r>
              <a:rPr lang="cs-CZ" sz="1200" dirty="0" smtClean="0">
                <a:hlinkClick r:id="rId10"/>
              </a:rPr>
              <a:t>/</a:t>
            </a:r>
            <a:r>
              <a:rPr lang="cs-CZ" sz="1200" dirty="0" err="1" smtClean="0">
                <a:hlinkClick r:id="rId10"/>
              </a:rPr>
              <a:t>cs</a:t>
            </a:r>
            <a:r>
              <a:rPr lang="cs-CZ" sz="1200" dirty="0" smtClean="0">
                <a:hlinkClick r:id="rId10"/>
              </a:rPr>
              <a:t>-</a:t>
            </a:r>
            <a:r>
              <a:rPr lang="cs-CZ" sz="1200" dirty="0" err="1" smtClean="0">
                <a:hlinkClick r:id="rId10"/>
              </a:rPr>
              <a:t>cz</a:t>
            </a:r>
            <a:r>
              <a:rPr lang="cs-CZ" sz="1200" dirty="0" smtClean="0">
                <a:hlinkClick r:id="rId10"/>
              </a:rPr>
              <a:t>/</a:t>
            </a:r>
            <a:r>
              <a:rPr lang="cs-CZ" sz="1200" dirty="0" err="1" smtClean="0">
                <a:hlinkClick r:id="rId10"/>
              </a:rPr>
              <a:t>images</a:t>
            </a:r>
            <a:r>
              <a:rPr lang="cs-CZ" sz="1200" dirty="0" smtClean="0">
                <a:hlinkClick r:id="rId10"/>
              </a:rPr>
              <a:t>/</a:t>
            </a:r>
            <a:r>
              <a:rPr lang="cs-CZ" sz="1200" dirty="0" err="1" smtClean="0">
                <a:hlinkClick r:id="rId10"/>
              </a:rPr>
              <a:t>results.aspx</a:t>
            </a:r>
            <a:r>
              <a:rPr lang="cs-CZ" sz="1200" dirty="0" smtClean="0">
                <a:hlinkClick r:id="rId10"/>
              </a:rPr>
              <a:t>?</a:t>
            </a:r>
            <a:r>
              <a:rPr lang="cs-CZ" sz="1200" dirty="0" err="1" smtClean="0">
                <a:hlinkClick r:id="rId10"/>
              </a:rPr>
              <a:t>qu</a:t>
            </a:r>
            <a:r>
              <a:rPr lang="cs-CZ" sz="1200" dirty="0" smtClean="0">
                <a:hlinkClick r:id="rId10"/>
              </a:rPr>
              <a:t>=</a:t>
            </a:r>
            <a:r>
              <a:rPr lang="cs-CZ" sz="1200" dirty="0" err="1" smtClean="0">
                <a:hlinkClick r:id="rId10"/>
              </a:rPr>
              <a:t>mot</a:t>
            </a:r>
            <a:r>
              <a:rPr lang="cs-CZ" sz="1200" dirty="0" smtClean="0">
                <a:hlinkClick r:id="rId10"/>
              </a:rPr>
              <a:t>%C3%</a:t>
            </a:r>
            <a:r>
              <a:rPr lang="cs-CZ" sz="1200" dirty="0" err="1" smtClean="0">
                <a:hlinkClick r:id="rId10"/>
              </a:rPr>
              <a:t>BDl</a:t>
            </a:r>
            <a:r>
              <a:rPr lang="cs-CZ" sz="1200" dirty="0" smtClean="0">
                <a:hlinkClick r:id="rId10"/>
              </a:rPr>
              <a:t>&amp;ex=1#</a:t>
            </a:r>
            <a:r>
              <a:rPr lang="cs-CZ" sz="1200" dirty="0" err="1" smtClean="0">
                <a:hlinkClick r:id="rId10"/>
              </a:rPr>
              <a:t>ai</a:t>
            </a:r>
            <a:r>
              <a:rPr lang="cs-CZ" sz="1200" dirty="0" smtClean="0">
                <a:hlinkClick r:id="rId10"/>
              </a:rPr>
              <a:t>:MC900336110|</a:t>
            </a:r>
            <a:r>
              <a:rPr lang="cs-CZ" sz="1200" dirty="0" err="1" smtClean="0">
                <a:hlinkClick r:id="rId10"/>
              </a:rPr>
              <a:t>mt</a:t>
            </a:r>
            <a:r>
              <a:rPr lang="cs-CZ" sz="1200" dirty="0" smtClean="0">
                <a:hlinkClick r:id="rId10"/>
              </a:rPr>
              <a:t>:1|</a:t>
            </a:r>
            <a:endParaRPr lang="cs-CZ" sz="1200" dirty="0" smtClean="0"/>
          </a:p>
          <a:p>
            <a:r>
              <a:rPr lang="cs-CZ" sz="1200" dirty="0" smtClean="0">
                <a:hlinkClick r:id="rId11"/>
              </a:rPr>
              <a:t>http://office.</a:t>
            </a:r>
            <a:r>
              <a:rPr lang="cs-CZ" sz="1200" dirty="0" err="1" smtClean="0">
                <a:hlinkClick r:id="rId11"/>
              </a:rPr>
              <a:t>microsoft.com</a:t>
            </a:r>
            <a:r>
              <a:rPr lang="cs-CZ" sz="1200" dirty="0" smtClean="0">
                <a:hlinkClick r:id="rId11"/>
              </a:rPr>
              <a:t>/</a:t>
            </a:r>
            <a:r>
              <a:rPr lang="cs-CZ" sz="1200" dirty="0" err="1" smtClean="0">
                <a:hlinkClick r:id="rId11"/>
              </a:rPr>
              <a:t>cs</a:t>
            </a:r>
            <a:r>
              <a:rPr lang="cs-CZ" sz="1200" dirty="0" smtClean="0">
                <a:hlinkClick r:id="rId11"/>
              </a:rPr>
              <a:t>-</a:t>
            </a:r>
            <a:r>
              <a:rPr lang="cs-CZ" sz="1200" dirty="0" err="1" smtClean="0">
                <a:hlinkClick r:id="rId11"/>
              </a:rPr>
              <a:t>cz</a:t>
            </a:r>
            <a:r>
              <a:rPr lang="cs-CZ" sz="1200" dirty="0" smtClean="0">
                <a:hlinkClick r:id="rId11"/>
              </a:rPr>
              <a:t>/</a:t>
            </a:r>
            <a:r>
              <a:rPr lang="cs-CZ" sz="1200" dirty="0" err="1" smtClean="0">
                <a:hlinkClick r:id="rId11"/>
              </a:rPr>
              <a:t>images</a:t>
            </a:r>
            <a:r>
              <a:rPr lang="cs-CZ" sz="1200" dirty="0" smtClean="0">
                <a:hlinkClick r:id="rId11"/>
              </a:rPr>
              <a:t>/</a:t>
            </a:r>
            <a:r>
              <a:rPr lang="cs-CZ" sz="1200" dirty="0" err="1" smtClean="0">
                <a:hlinkClick r:id="rId11"/>
              </a:rPr>
              <a:t>results.aspx</a:t>
            </a:r>
            <a:r>
              <a:rPr lang="cs-CZ" sz="1200" dirty="0" smtClean="0">
                <a:hlinkClick r:id="rId11"/>
              </a:rPr>
              <a:t>?</a:t>
            </a:r>
            <a:r>
              <a:rPr lang="cs-CZ" sz="1200" dirty="0" err="1" smtClean="0">
                <a:hlinkClick r:id="rId11"/>
              </a:rPr>
              <a:t>qu</a:t>
            </a:r>
            <a:r>
              <a:rPr lang="cs-CZ" sz="1200" dirty="0" smtClean="0">
                <a:hlinkClick r:id="rId11"/>
              </a:rPr>
              <a:t>=meloun&amp;ex=1#</a:t>
            </a:r>
            <a:r>
              <a:rPr lang="cs-CZ" sz="1200" dirty="0" err="1" smtClean="0">
                <a:hlinkClick r:id="rId11"/>
              </a:rPr>
              <a:t>ai</a:t>
            </a:r>
            <a:r>
              <a:rPr lang="cs-CZ" sz="1200" dirty="0" smtClean="0">
                <a:hlinkClick r:id="rId11"/>
              </a:rPr>
              <a:t>:MC900331273|</a:t>
            </a:r>
            <a:endParaRPr lang="cs-CZ" sz="1200" dirty="0" smtClean="0"/>
          </a:p>
          <a:p>
            <a:r>
              <a:rPr lang="cs-CZ" sz="1200" dirty="0" smtClean="0">
                <a:hlinkClick r:id="rId12"/>
              </a:rPr>
              <a:t>http://office.</a:t>
            </a:r>
            <a:r>
              <a:rPr lang="cs-CZ" sz="1200" dirty="0" err="1" smtClean="0">
                <a:hlinkClick r:id="rId12"/>
              </a:rPr>
              <a:t>microsoft.com</a:t>
            </a:r>
            <a:r>
              <a:rPr lang="cs-CZ" sz="1200" dirty="0" smtClean="0">
                <a:hlinkClick r:id="rId12"/>
              </a:rPr>
              <a:t>/</a:t>
            </a:r>
            <a:r>
              <a:rPr lang="cs-CZ" sz="1200" dirty="0" err="1" smtClean="0">
                <a:hlinkClick r:id="rId12"/>
              </a:rPr>
              <a:t>cs</a:t>
            </a:r>
            <a:r>
              <a:rPr lang="cs-CZ" sz="1200" dirty="0" smtClean="0">
                <a:hlinkClick r:id="rId12"/>
              </a:rPr>
              <a:t>-</a:t>
            </a:r>
            <a:r>
              <a:rPr lang="cs-CZ" sz="1200" dirty="0" err="1" smtClean="0">
                <a:hlinkClick r:id="rId12"/>
              </a:rPr>
              <a:t>cz</a:t>
            </a:r>
            <a:r>
              <a:rPr lang="cs-CZ" sz="1200" dirty="0" smtClean="0">
                <a:hlinkClick r:id="rId12"/>
              </a:rPr>
              <a:t>/</a:t>
            </a:r>
            <a:r>
              <a:rPr lang="cs-CZ" sz="1200" dirty="0" err="1" smtClean="0">
                <a:hlinkClick r:id="rId12"/>
              </a:rPr>
              <a:t>images</a:t>
            </a:r>
            <a:r>
              <a:rPr lang="cs-CZ" sz="1200" dirty="0" smtClean="0">
                <a:hlinkClick r:id="rId12"/>
              </a:rPr>
              <a:t>/</a:t>
            </a:r>
            <a:r>
              <a:rPr lang="cs-CZ" sz="1200" dirty="0" err="1" smtClean="0">
                <a:hlinkClick r:id="rId12"/>
              </a:rPr>
              <a:t>results.aspx</a:t>
            </a:r>
            <a:r>
              <a:rPr lang="cs-CZ" sz="1200" dirty="0" smtClean="0">
                <a:hlinkClick r:id="rId12"/>
              </a:rPr>
              <a:t>?</a:t>
            </a:r>
            <a:r>
              <a:rPr lang="cs-CZ" sz="1200" dirty="0" err="1" smtClean="0">
                <a:hlinkClick r:id="rId12"/>
              </a:rPr>
              <a:t>qu</a:t>
            </a:r>
            <a:r>
              <a:rPr lang="cs-CZ" sz="1200" dirty="0" smtClean="0">
                <a:hlinkClick r:id="rId12"/>
              </a:rPr>
              <a:t>=maliny&amp;ex=1#</a:t>
            </a:r>
            <a:r>
              <a:rPr lang="cs-CZ" sz="1200" dirty="0" err="1" smtClean="0">
                <a:hlinkClick r:id="rId12"/>
              </a:rPr>
              <a:t>ai</a:t>
            </a:r>
            <a:r>
              <a:rPr lang="cs-CZ" sz="1200" dirty="0" smtClean="0">
                <a:hlinkClick r:id="rId12"/>
              </a:rPr>
              <a:t>:MC900413352|</a:t>
            </a:r>
            <a:endParaRPr lang="cs-CZ" sz="1200" dirty="0" smtClean="0"/>
          </a:p>
          <a:p>
            <a:r>
              <a:rPr lang="cs-CZ" sz="1200" dirty="0" smtClean="0">
                <a:hlinkClick r:id="rId13"/>
              </a:rPr>
              <a:t>http://office.</a:t>
            </a:r>
            <a:r>
              <a:rPr lang="cs-CZ" sz="1200" dirty="0" err="1" smtClean="0">
                <a:hlinkClick r:id="rId13"/>
              </a:rPr>
              <a:t>microsoft.com</a:t>
            </a:r>
            <a:r>
              <a:rPr lang="cs-CZ" sz="1200" dirty="0" smtClean="0">
                <a:hlinkClick r:id="rId13"/>
              </a:rPr>
              <a:t>/</a:t>
            </a:r>
            <a:r>
              <a:rPr lang="cs-CZ" sz="1200" dirty="0" err="1" smtClean="0">
                <a:hlinkClick r:id="rId13"/>
              </a:rPr>
              <a:t>cs</a:t>
            </a:r>
            <a:r>
              <a:rPr lang="cs-CZ" sz="1200" dirty="0" smtClean="0">
                <a:hlinkClick r:id="rId13"/>
              </a:rPr>
              <a:t>-</a:t>
            </a:r>
            <a:r>
              <a:rPr lang="cs-CZ" sz="1200" dirty="0" err="1" smtClean="0">
                <a:hlinkClick r:id="rId13"/>
              </a:rPr>
              <a:t>cz</a:t>
            </a:r>
            <a:r>
              <a:rPr lang="cs-CZ" sz="1200" dirty="0" smtClean="0">
                <a:hlinkClick r:id="rId13"/>
              </a:rPr>
              <a:t>/</a:t>
            </a:r>
            <a:r>
              <a:rPr lang="cs-CZ" sz="1200" dirty="0" err="1" smtClean="0">
                <a:hlinkClick r:id="rId13"/>
              </a:rPr>
              <a:t>images</a:t>
            </a:r>
            <a:r>
              <a:rPr lang="cs-CZ" sz="1200" dirty="0" smtClean="0">
                <a:hlinkClick r:id="rId13"/>
              </a:rPr>
              <a:t>/</a:t>
            </a:r>
            <a:r>
              <a:rPr lang="cs-CZ" sz="1200" dirty="0" err="1" smtClean="0">
                <a:hlinkClick r:id="rId13"/>
              </a:rPr>
              <a:t>results.aspx</a:t>
            </a:r>
            <a:r>
              <a:rPr lang="cs-CZ" sz="1200" dirty="0" smtClean="0">
                <a:hlinkClick r:id="rId13"/>
              </a:rPr>
              <a:t>?</a:t>
            </a:r>
            <a:r>
              <a:rPr lang="cs-CZ" sz="1200" dirty="0" err="1" smtClean="0">
                <a:hlinkClick r:id="rId13"/>
              </a:rPr>
              <a:t>qu</a:t>
            </a:r>
            <a:r>
              <a:rPr lang="cs-CZ" sz="1200" dirty="0" smtClean="0">
                <a:hlinkClick r:id="rId13"/>
              </a:rPr>
              <a:t>=m%C3%</a:t>
            </a:r>
            <a:r>
              <a:rPr lang="cs-CZ" sz="1200" dirty="0" err="1" smtClean="0">
                <a:hlinkClick r:id="rId13"/>
              </a:rPr>
              <a:t>ADsa</a:t>
            </a:r>
            <a:r>
              <a:rPr lang="cs-CZ" sz="1200" dirty="0" smtClean="0">
                <a:hlinkClick r:id="rId13"/>
              </a:rPr>
              <a:t>&amp;ex=1#</a:t>
            </a:r>
            <a:r>
              <a:rPr lang="cs-CZ" sz="1200" dirty="0" err="1" smtClean="0">
                <a:hlinkClick r:id="rId13"/>
              </a:rPr>
              <a:t>ai</a:t>
            </a:r>
            <a:r>
              <a:rPr lang="cs-CZ" sz="1200" dirty="0" smtClean="0">
                <a:hlinkClick r:id="rId13"/>
              </a:rPr>
              <a:t>:MC900347097|</a:t>
            </a:r>
            <a:r>
              <a:rPr lang="cs-CZ" sz="1200" dirty="0" err="1" smtClean="0">
                <a:hlinkClick r:id="rId13"/>
              </a:rPr>
              <a:t>mt</a:t>
            </a:r>
            <a:r>
              <a:rPr lang="cs-CZ" sz="1200" smtClean="0">
                <a:hlinkClick r:id="rId13"/>
              </a:rPr>
              <a:t>:1|</a:t>
            </a:r>
            <a:endParaRPr lang="cs-CZ" sz="120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366</TotalTime>
  <Words>330</Words>
  <Application>Microsoft Office PowerPoint</Application>
  <PresentationFormat>Předvádění na obrazovce (4:3)</PresentationFormat>
  <Paragraphs>118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Snímek 1</vt:lpstr>
      <vt:lpstr>ANOTACE</vt:lpstr>
      <vt:lpstr>Společně s Dorotkou  vyhledej  slabiku k dvojici písmen. </vt:lpstr>
      <vt:lpstr>Snímek 4</vt:lpstr>
      <vt:lpstr>Obrázek pojmenuj, vytleskej počet slabik                             a k obrázkům přiřaď správnou slabiku.</vt:lpstr>
      <vt:lpstr>Obrázek pojmenuj, vytleskej slabiky a k slabice přiřaď  obrázek.</vt:lpstr>
      <vt:lpstr>Čti s Dorotkou slabiky a pak samostatně.</vt:lpstr>
      <vt:lpstr>Obtáhni si tvary  a slabiky si vyzkoušej napsat.</vt:lpstr>
      <vt:lpstr>Dorotka si pro vás připravila  úkol. Zkus  si potichu přečíst, co Dorotka napsala. Nakresli obrázek. </vt:lpstr>
      <vt:lpstr>JSI ŠIKULKA!!!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ANOTACE</dc:title>
  <dc:creator>RADEK</dc:creator>
  <cp:lastModifiedBy>Dum</cp:lastModifiedBy>
  <cp:revision>38</cp:revision>
  <dcterms:created xsi:type="dcterms:W3CDTF">2012-08-02T13:32:50Z</dcterms:created>
  <dcterms:modified xsi:type="dcterms:W3CDTF">2013-09-02T14:37:23Z</dcterms:modified>
</cp:coreProperties>
</file>