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VY_32_ INOVACE _ 12 _ </a:t>
          </a:r>
          <a:r>
            <a:rPr lang="cs-CZ" sz="1000" dirty="0" smtClean="0"/>
            <a:t>15    Vyvození slabik se souhláskou 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X="126" custLinFactNeighborY="-863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4549D9-5677-4AD4-B477-41F310465012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5627339-C683-4280-B39B-7645C8DC14B5}" type="presOf" srcId="{ABD4D77B-BA54-4DFB-A762-4C734220F9AA}" destId="{AAB7E4A6-9D01-402C-9D7A-6D30767F0B58}" srcOrd="0" destOrd="0" presId="urn:microsoft.com/office/officeart/2005/8/layout/target3"/>
    <dgm:cxn modelId="{91185D0E-C7D5-48DB-B682-50DB43364763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3819111-932E-47D2-9297-970BAF249E41}" type="presOf" srcId="{1D895EAB-76A7-41C6-9C6C-7D303AD4C23C}" destId="{94413E88-B296-45A5-9057-6B5765B63A8F}" srcOrd="1" destOrd="0" presId="urn:microsoft.com/office/officeart/2005/8/layout/target3"/>
    <dgm:cxn modelId="{46768F62-F8B5-4684-8770-2C4EAB453D75}" type="presOf" srcId="{FFA013E9-5C5D-404D-8688-08171EA7A387}" destId="{E1DA18CB-4B0A-4D0C-9459-15C4B327891F}" srcOrd="0" destOrd="0" presId="urn:microsoft.com/office/officeart/2005/8/layout/target3"/>
    <dgm:cxn modelId="{DDD26322-D5C5-409B-8AF2-0BB3B46CC4A3}" type="presOf" srcId="{ABD4D77B-BA54-4DFB-A762-4C734220F9AA}" destId="{A6703DA5-6D74-4C8B-9C82-31DC93531BC2}" srcOrd="1" destOrd="0" presId="urn:microsoft.com/office/officeart/2005/8/layout/target3"/>
    <dgm:cxn modelId="{33557F0B-3752-464C-BADE-3C849B48362F}" type="presOf" srcId="{1D895EAB-76A7-41C6-9C6C-7D303AD4C23C}" destId="{347D85BD-7382-4413-9298-D06CC996458A}" srcOrd="0" destOrd="0" presId="urn:microsoft.com/office/officeart/2005/8/layout/target3"/>
    <dgm:cxn modelId="{E4D8CD98-9017-4425-8A99-CD256179E325}" type="presOf" srcId="{FFA013E9-5C5D-404D-8688-08171EA7A387}" destId="{359A210A-E8C9-4FD6-9BC7-434F4455A6B5}" srcOrd="1" destOrd="0" presId="urn:microsoft.com/office/officeart/2005/8/layout/target3"/>
    <dgm:cxn modelId="{270C5B27-4CCB-48B4-A9A6-F66F02EF039D}" type="presOf" srcId="{A4836DAF-3E6B-4198-A089-B3C0D0384F2B}" destId="{36B74B1E-3C18-4C06-BA03-CB2EB266F8FF}" srcOrd="1" destOrd="0" presId="urn:microsoft.com/office/officeart/2005/8/layout/target3"/>
    <dgm:cxn modelId="{05F00156-2BA7-4066-BD22-E1F8B46446FA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849E18C-A164-4A77-9ADE-BC140673D7E8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E079B53-3C7E-49F0-BB7F-CB99BE3E40D0}" type="presParOf" srcId="{2D933DCE-BBEA-46A5-98BC-CA41A7DBB761}" destId="{D3A73299-62A4-4767-8E25-C16133A0B902}" srcOrd="0" destOrd="0" presId="urn:microsoft.com/office/officeart/2005/8/layout/target3"/>
    <dgm:cxn modelId="{683701B8-5B00-4140-9091-99AF968ACC4F}" type="presParOf" srcId="{2D933DCE-BBEA-46A5-98BC-CA41A7DBB761}" destId="{EE30B2AF-DDC9-42DB-9092-5595C6257A57}" srcOrd="1" destOrd="0" presId="urn:microsoft.com/office/officeart/2005/8/layout/target3"/>
    <dgm:cxn modelId="{E3867A34-D7ED-4F1B-906A-AE19DEB35656}" type="presParOf" srcId="{2D933DCE-BBEA-46A5-98BC-CA41A7DBB761}" destId="{E1DA18CB-4B0A-4D0C-9459-15C4B327891F}" srcOrd="2" destOrd="0" presId="urn:microsoft.com/office/officeart/2005/8/layout/target3"/>
    <dgm:cxn modelId="{62F618AC-1DEE-4B67-B2A3-0760139DE2A4}" type="presParOf" srcId="{2D933DCE-BBEA-46A5-98BC-CA41A7DBB761}" destId="{29996EEB-8589-4AED-9C98-E2204A026234}" srcOrd="3" destOrd="0" presId="urn:microsoft.com/office/officeart/2005/8/layout/target3"/>
    <dgm:cxn modelId="{EB868690-1CB1-4CAF-8D53-A058EF92BE49}" type="presParOf" srcId="{2D933DCE-BBEA-46A5-98BC-CA41A7DBB761}" destId="{056AE7B2-579D-40D1-A57C-4E33BFED76BE}" srcOrd="4" destOrd="0" presId="urn:microsoft.com/office/officeart/2005/8/layout/target3"/>
    <dgm:cxn modelId="{64618CAE-7417-445C-9D2F-EF9FBC04626A}" type="presParOf" srcId="{2D933DCE-BBEA-46A5-98BC-CA41A7DBB761}" destId="{4F0AD45D-7E6A-4C4A-90DF-90E27C4B175D}" srcOrd="5" destOrd="0" presId="urn:microsoft.com/office/officeart/2005/8/layout/target3"/>
    <dgm:cxn modelId="{1AAE7133-AD61-49CB-9951-09BD164BFEC1}" type="presParOf" srcId="{2D933DCE-BBEA-46A5-98BC-CA41A7DBB761}" destId="{1804A346-BBD3-438B-AE0F-7BEBB1E2AF96}" srcOrd="6" destOrd="0" presId="urn:microsoft.com/office/officeart/2005/8/layout/target3"/>
    <dgm:cxn modelId="{584B7BE7-3812-4203-85DF-BC20AAE30341}" type="presParOf" srcId="{2D933DCE-BBEA-46A5-98BC-CA41A7DBB761}" destId="{60CB9877-708D-4C64-AA73-CFD3F3076BC2}" srcOrd="7" destOrd="0" presId="urn:microsoft.com/office/officeart/2005/8/layout/target3"/>
    <dgm:cxn modelId="{D841F1AF-B9D3-48C9-BFAE-750F78CE675E}" type="presParOf" srcId="{2D933DCE-BBEA-46A5-98BC-CA41A7DBB761}" destId="{347D85BD-7382-4413-9298-D06CC996458A}" srcOrd="8" destOrd="0" presId="urn:microsoft.com/office/officeart/2005/8/layout/target3"/>
    <dgm:cxn modelId="{E486D95D-21B6-4494-9B00-481B37EFF740}" type="presParOf" srcId="{2D933DCE-BBEA-46A5-98BC-CA41A7DBB761}" destId="{C4DD5B9C-4D9E-449D-A063-107A759DF3D1}" srcOrd="9" destOrd="0" presId="urn:microsoft.com/office/officeart/2005/8/layout/target3"/>
    <dgm:cxn modelId="{43CD7D37-61F8-427C-9298-DE8184F47B1D}" type="presParOf" srcId="{2D933DCE-BBEA-46A5-98BC-CA41A7DBB761}" destId="{CD515E15-5457-47F2-8109-A2A59D66C930}" srcOrd="10" destOrd="0" presId="urn:microsoft.com/office/officeart/2005/8/layout/target3"/>
    <dgm:cxn modelId="{BDBE817D-7CAF-42A4-B893-BF13EB8CF375}" type="presParOf" srcId="{2D933DCE-BBEA-46A5-98BC-CA41A7DBB761}" destId="{7DDB6D97-C311-42E1-B77C-B194BAE75773}" srcOrd="11" destOrd="0" presId="urn:microsoft.com/office/officeart/2005/8/layout/target3"/>
    <dgm:cxn modelId="{D6E73E47-CD5E-4BDE-A2B9-050F94157C04}" type="presParOf" srcId="{2D933DCE-BBEA-46A5-98BC-CA41A7DBB761}" destId="{DE2B4424-17B1-4404-A13F-04051C43B79D}" srcOrd="12" destOrd="0" presId="urn:microsoft.com/office/officeart/2005/8/layout/target3"/>
    <dgm:cxn modelId="{84B71889-FDEF-4408-B4DD-1ED5480887E5}" type="presParOf" srcId="{2D933DCE-BBEA-46A5-98BC-CA41A7DBB761}" destId="{555607BD-8A1D-4EBB-825A-8C74A1FB0FFC}" srcOrd="13" destOrd="0" presId="urn:microsoft.com/office/officeart/2005/8/layout/target3"/>
    <dgm:cxn modelId="{0284BFE2-3D8F-4BB9-A1CD-1FEF9FFB068A}" type="presParOf" srcId="{2D933DCE-BBEA-46A5-98BC-CA41A7DBB761}" destId="{AAB7E4A6-9D01-402C-9D7A-6D30767F0B58}" srcOrd="14" destOrd="0" presId="urn:microsoft.com/office/officeart/2005/8/layout/target3"/>
    <dgm:cxn modelId="{85C2C860-784E-430D-8260-A31737E96099}" type="presParOf" srcId="{2D933DCE-BBEA-46A5-98BC-CA41A7DBB761}" destId="{359A210A-E8C9-4FD6-9BC7-434F4455A6B5}" srcOrd="15" destOrd="0" presId="urn:microsoft.com/office/officeart/2005/8/layout/target3"/>
    <dgm:cxn modelId="{681ADAB2-E70E-4444-B7A5-B3ADCB666D67}" type="presParOf" srcId="{2D933DCE-BBEA-46A5-98BC-CA41A7DBB761}" destId="{36B74B1E-3C18-4C06-BA03-CB2EB266F8FF}" srcOrd="16" destOrd="0" presId="urn:microsoft.com/office/officeart/2005/8/layout/target3"/>
    <dgm:cxn modelId="{0F73349A-F93E-4BAB-A9DC-FD9EF01BCF41}" type="presParOf" srcId="{2D933DCE-BBEA-46A5-98BC-CA41A7DBB761}" destId="{94413E88-B296-45A5-9057-6B5765B63A8F}" srcOrd="17" destOrd="0" presId="urn:microsoft.com/office/officeart/2005/8/layout/target3"/>
    <dgm:cxn modelId="{780D3742-5989-4FBF-B9E7-BD7DFC77BAEB}" type="presParOf" srcId="{2D933DCE-BBEA-46A5-98BC-CA41A7DBB761}" destId="{5A434D34-FA65-40B0-A4CE-3A1E2B14A215}" srcOrd="18" destOrd="0" presId="urn:microsoft.com/office/officeart/2005/8/layout/target3"/>
    <dgm:cxn modelId="{1F850765-8083-4169-AFF6-3E65752D662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20082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VY_32_ INOVACE _ 12 _ </a:t>
          </a:r>
          <a:r>
            <a:rPr lang="cs-CZ" sz="1000" kern="1200" dirty="0" smtClean="0"/>
            <a:t>15    Vyvození slabik se souhláskou L</a:t>
          </a:r>
          <a:endParaRPr lang="cs-CZ" sz="1200" kern="1200" dirty="0"/>
        </a:p>
      </dsp:txBody>
      <dsp:txXfrm>
        <a:off x="1143008" y="720082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D99293-DF3A-4CEA-89F6-879B2B2BD1F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CDD028A-64CF-40DA-832A-343F4BC41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m_-qp7W4Aw" TargetMode="External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l8Y8IrN_Y6k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%C3%ADvka&amp;ex=1" TargetMode="External"/><Relationship Id="rId13" Type="http://schemas.openxmlformats.org/officeDocument/2006/relationships/hyperlink" Target="http://www.youtube.com/watch?v=Cm_-qp7W4Aw" TargetMode="External"/><Relationship Id="rId3" Type="http://schemas.openxmlformats.org/officeDocument/2006/relationships/hyperlink" Target="http://office.microsoft.com/cs-cz/images/results.aspx?qu=lo%C4%8F&amp;ex=1" TargetMode="External"/><Relationship Id="rId7" Type="http://schemas.openxmlformats.org/officeDocument/2006/relationships/hyperlink" Target="http://office.microsoft.com/cs-cz/images/results.aspx?qu=m%C3%A1ma&amp;ex=1" TargetMode="External"/><Relationship Id="rId12" Type="http://schemas.openxmlformats.org/officeDocument/2006/relationships/hyperlink" Target="http://office.microsoft.com/cs-cz/images/results.aspx?qu=li%C5%A1ka&amp;ex=1" TargetMode="External"/><Relationship Id="rId2" Type="http://schemas.openxmlformats.org/officeDocument/2006/relationships/hyperlink" Target="http://office.microsoft.com/cs-cz/images/results.aspx?qu=LETADLO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list&amp;ex=1" TargetMode="External"/><Relationship Id="rId11" Type="http://schemas.openxmlformats.org/officeDocument/2006/relationships/hyperlink" Target="http://office.microsoft.com/cs-cz/images/results.aspx?qu=lusk&amp;ex=1" TargetMode="External"/><Relationship Id="rId5" Type="http://schemas.openxmlformats.org/officeDocument/2006/relationships/hyperlink" Target="http://office.microsoft.com/cs-cz/images/results.aspx?qu=labu%C5%A5&amp;ex=1" TargetMode="External"/><Relationship Id="rId15" Type="http://schemas.openxmlformats.org/officeDocument/2006/relationships/hyperlink" Target="http://office.microsoft.com/cs-cz/images/results.aspx?qu=lopata&amp;ex=1" TargetMode="External"/><Relationship Id="rId10" Type="http://schemas.openxmlformats.org/officeDocument/2006/relationships/hyperlink" Target="http://office.microsoft.com/cs-cz/images/results.aspx?qu=les&amp;ex=1" TargetMode="External"/><Relationship Id="rId4" Type="http://schemas.openxmlformats.org/officeDocument/2006/relationships/hyperlink" Target="http://office.microsoft.com/cs-cz/images/results.aspx?qu=luk&amp;ex=1" TargetMode="External"/><Relationship Id="rId9" Type="http://schemas.openxmlformats.org/officeDocument/2006/relationships/hyperlink" Target="http://christianbackgrounds.info/smile-pictures-wallpapers/" TargetMode="External"/><Relationship Id="rId14" Type="http://schemas.openxmlformats.org/officeDocument/2006/relationships/hyperlink" Target="http://www.youtube.com/watch?v=l8Y8IrN_Y6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cs-CZ" sz="1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57972640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materiál je určen pro žáky 1.ročníku</a:t>
            </a:r>
          </a:p>
          <a:p>
            <a:r>
              <a:rPr lang="cs-CZ" sz="2400" dirty="0" smtClean="0"/>
              <a:t>je určen pro práci na interaktivní tabuli</a:t>
            </a:r>
          </a:p>
          <a:p>
            <a:r>
              <a:rPr lang="cs-CZ" sz="2400" dirty="0" smtClean="0"/>
              <a:t>žáci sluchem rozlišují  znění slabik, určují grafický záznam slabik</a:t>
            </a:r>
          </a:p>
          <a:p>
            <a:r>
              <a:rPr lang="cs-CZ" sz="2400" dirty="0" smtClean="0"/>
              <a:t>žáci čtou slabiky se stejnou souhláskou,  </a:t>
            </a:r>
            <a:r>
              <a:rPr lang="cs-CZ" sz="2400" dirty="0" err="1" smtClean="0"/>
              <a:t>souhláskou</a:t>
            </a:r>
            <a:r>
              <a:rPr lang="cs-CZ" sz="2400" dirty="0" smtClean="0"/>
              <a:t>  l</a:t>
            </a:r>
          </a:p>
          <a:p>
            <a:r>
              <a:rPr lang="cs-CZ" sz="2400" dirty="0" smtClean="0"/>
              <a:t>žáci spojují slabiky s obrázky, </a:t>
            </a:r>
            <a:r>
              <a:rPr lang="cs-CZ" sz="2400" dirty="0" err="1" smtClean="0"/>
              <a:t>obrázky</a:t>
            </a:r>
            <a:r>
              <a:rPr lang="cs-CZ" sz="2400" dirty="0" smtClean="0"/>
              <a:t> se slabikami</a:t>
            </a:r>
          </a:p>
          <a:p>
            <a:r>
              <a:rPr lang="cs-CZ" sz="2400" dirty="0" smtClean="0"/>
              <a:t>psaní slabik se souhláskou l</a:t>
            </a:r>
          </a:p>
          <a:p>
            <a:r>
              <a:rPr lang="cs-CZ" sz="2400" dirty="0" smtClean="0"/>
              <a:t>materiál byl vytvořen a pilotován v prvním pololetí škol. roku 2012/2013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Společně s Dorotkou vyhledej slabiku k dvojici písmen.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2267744" y="5229200"/>
            <a:ext cx="1008112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5576" y="5229200"/>
            <a:ext cx="1008112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380312" y="5229200"/>
            <a:ext cx="986408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lo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923928" y="5229200"/>
            <a:ext cx="1008112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652120" y="5229200"/>
            <a:ext cx="1008112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lu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55576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331640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267744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923928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843808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812360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236296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084168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499992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508104" y="1916832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0348 L 0.16563 -0.182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4444E-6 L -0.17327 -0.16805 " pathEditMode="relative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33333E-6 L 0.18125 -0.1717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00" y="-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0371 L 0.18125 -0.1717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0348 L -0.37674 -0.1821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  <p:sp>
        <p:nvSpPr>
          <p:cNvPr id="18" name="Obdélník 17"/>
          <p:cNvSpPr/>
          <p:nvPr/>
        </p:nvSpPr>
        <p:spPr>
          <a:xfrm>
            <a:off x="7812360" y="5373216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n>
                  <a:solidFill>
                    <a:schemeClr val="tx1"/>
                  </a:solidFill>
                </a:ln>
              </a:rPr>
              <a:t>lá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47864" y="5373216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n>
                  <a:solidFill>
                    <a:schemeClr val="tx1"/>
                  </a:solidFill>
                </a:ln>
              </a:rPr>
              <a:t>lé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3528" y="5373216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n>
                  <a:solidFill>
                    <a:schemeClr val="tx1"/>
                  </a:solidFill>
                </a:ln>
              </a:rPr>
              <a:t>lí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763688" y="5373216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n>
                  <a:solidFill>
                    <a:schemeClr val="tx1"/>
                  </a:solidFill>
                </a:ln>
              </a:rPr>
              <a:t>ló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932040" y="5373216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n>
                  <a:solidFill>
                    <a:schemeClr val="tx1"/>
                  </a:solidFill>
                </a:ln>
              </a:rPr>
              <a:t>lú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444208" y="5373216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n>
                  <a:solidFill>
                    <a:schemeClr val="tx1"/>
                  </a:solidFill>
                </a:ln>
              </a:rPr>
              <a:t>lů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63688" y="1340768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l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51520" y="1340768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l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11760" y="1340768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é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27584" y="1340768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á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47864" y="1340768"/>
            <a:ext cx="504056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l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995936" y="1340768"/>
            <a:ext cx="504056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í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860032" y="1340768"/>
            <a:ext cx="504056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l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436096" y="1340768"/>
            <a:ext cx="504056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ó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300192" y="1340768"/>
            <a:ext cx="504056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l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876256" y="1340768"/>
            <a:ext cx="504056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ú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668344" y="1340768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l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244408" y="1340768"/>
            <a:ext cx="504056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</a:rPr>
              <a:t>ů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0.33073 -0.20995 " pathEditMode="relative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48148E-6 L 0.35156 -0.2032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00" y="-10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-0.15747 -0.19953 " pathEditMode="relative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0.16545 -0.22037 " pathEditMode="relative" ptsTypes="A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2.96296E-6 L 0.14947 -0.20995 " pathEditMode="relative" ptsTypes="AA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-0.81111 -0.20995 " pathEditMode="relative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Obrázek pojmenuj, vytleskej  počet  slabik </a:t>
            </a:r>
            <a:r>
              <a:rPr lang="cs-CZ" sz="2400" dirty="0" smtClean="0"/>
              <a:t>                                     </a:t>
            </a:r>
            <a:r>
              <a:rPr lang="cs-CZ" sz="2400" dirty="0" smtClean="0"/>
              <a:t>a k obrázkům přiřaď správnou slabiku.</a:t>
            </a:r>
            <a:endParaRPr lang="cs-CZ" sz="2400" dirty="0"/>
          </a:p>
        </p:txBody>
      </p:sp>
      <p:pic>
        <p:nvPicPr>
          <p:cNvPr id="21506" name="Picture 2" descr="cestování letadlem,aerolinie,letadla,dopravní letadla,ořezané snímky,ořezané obrázky,letí,letící,tryskáče,PNG,průhledné pozadí,doprava,cest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84784"/>
            <a:ext cx="936104" cy="936104"/>
          </a:xfrm>
          <a:prstGeom prst="rect">
            <a:avLst/>
          </a:prstGeom>
          <a:noFill/>
        </p:spPr>
      </p:pic>
      <p:pic>
        <p:nvPicPr>
          <p:cNvPr id="21508" name="Picture 4" descr="cestování,čluny,lodě,loďstvo,moře,námořní doprava,oceány,přeprava,výletní lodě,zaoceánské lod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564904"/>
            <a:ext cx="936104" cy="936104"/>
          </a:xfrm>
          <a:prstGeom prst="rect">
            <a:avLst/>
          </a:prstGeom>
          <a:noFill/>
        </p:spPr>
      </p:pic>
      <p:pic>
        <p:nvPicPr>
          <p:cNvPr id="21510" name="Picture 6" descr="lukostřelba,luky,šipky,sportovní potřeby,sportovní zboží,sport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717032"/>
            <a:ext cx="936104" cy="864096"/>
          </a:xfrm>
          <a:prstGeom prst="rect">
            <a:avLst/>
          </a:prstGeom>
          <a:noFill/>
        </p:spPr>
      </p:pic>
      <p:pic>
        <p:nvPicPr>
          <p:cNvPr id="21512" name="Picture 8" descr="labutě,ptáci,živočichové,život v přírodě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725144"/>
            <a:ext cx="936104" cy="936104"/>
          </a:xfrm>
          <a:prstGeom prst="rect">
            <a:avLst/>
          </a:prstGeom>
          <a:noFill/>
        </p:spPr>
      </p:pic>
      <p:pic>
        <p:nvPicPr>
          <p:cNvPr id="21514" name="Picture 10" descr="japonské javory,javorové listy,listí,příroda,rostli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5805264"/>
            <a:ext cx="936104" cy="93610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076056" y="17008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270892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486916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lu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378904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602128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lo</a:t>
            </a:r>
            <a:endParaRPr lang="cs-CZ" sz="2800" dirty="0"/>
          </a:p>
        </p:txBody>
      </p:sp>
      <p:sp>
        <p:nvSpPr>
          <p:cNvPr id="17" name="Elipsa 16"/>
          <p:cNvSpPr/>
          <p:nvPr/>
        </p:nvSpPr>
        <p:spPr>
          <a:xfrm>
            <a:off x="251520" y="227687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39552" y="3429000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827584" y="227687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39552" y="227687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39552" y="443711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3528" y="551723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83568" y="551723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67544" y="652534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52 0.00394 C -0.15659 0.18079 -0.29166 0.35741 -0.26805 0.44213 C -0.24444 0.52708 0.05365 0.54491 0.12014 0.51227 C 0.18664 0.4794 0.13646 0.2632 0.13073 0.24699 C 0.125 0.23079 0.16771 0.37593 0.08559 0.41528 C 0.00348 0.45463 -0.2875 0.47199 -0.36215 0.48333 " pathEditMode="relative" rAng="0" ptsTypes="aaaaaA">
                                      <p:cBhvr>
                                        <p:cTn id="1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00" y="2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22222E-6 C -0.15226 0.15024 -0.30434 0.30047 -0.26788 0.3794 C -0.23142 0.45811 0.15903 0.47639 0.2191 0.47269 C 0.27917 0.46945 0.07761 0.4 0.09288 0.35857 C 0.10816 0.31713 0.29809 0.30973 0.31077 0.22385 C 0.32344 0.13797 0.25504 -0.12176 0.1691 -0.15717 C 0.08316 -0.19259 -0.11441 0.00949 -0.20469 0.01112 C -0.29496 0.01274 -0.33385 -0.06759 -0.37257 -0.14768 " pathEditMode="relative" ptsTypes="aaaaaaaA">
                                      <p:cBhvr>
                                        <p:cTn id="1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3.7037E-7 C -0.12483 -0.07778 -0.24949 -0.15556 -0.30122 -0.1412 C -0.35296 -0.12685 -0.41529 0.03449 -0.31077 0.08588 C -0.20626 0.13727 0.31562 0.12037 0.32603 0.16667 C 0.33645 0.21296 -0.13022 0.33611 -0.24775 0.36366 C -0.36529 0.3912 -0.37206 0.36157 -0.37865 0.33194 " pathEditMode="relative" ptsTypes="aaaaaA">
                                      <p:cBhvr>
                                        <p:cTn id="1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85185E-6 C -0.07605 -0.25047 -0.15192 -0.50093 -0.19654 -0.48102 C -0.24115 -0.46111 -0.34289 0.10092 -0.26789 0.11898 C -0.19289 0.13703 0.18992 -0.27292 0.25346 -0.37315 C 0.31701 -0.47338 0.1861 -0.53102 0.11301 -0.48264 C 0.03992 -0.43426 -0.12848 -0.14074 -0.18456 -0.08264 C -0.24063 -0.02454 -0.18838 -0.12199 -0.22397 -0.13334 C -0.25956 -0.14468 -0.32865 -0.14792 -0.39775 -0.15093 " pathEditMode="relative" ptsTypes="aaaaaaaA">
                                      <p:cBhvr>
                                        <p:cTn id="1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C 0.01754 -0.00694 0.03524 -0.01365 -0.02986 -0.02708 C -0.09514 -0.04051 -0.4533 -0.01157 -0.39167 -0.08102 C -0.33003 -0.15046 0.25764 -0.35902 0.34045 -0.44444 C 0.42326 -0.52986 0.15365 -0.59352 0.10469 -0.59375 C 0.05573 -0.59398 0.07795 -0.52893 0.04635 -0.44606 C 0.01458 -0.36319 -0.0349 -0.1162 -0.08455 -0.09699 C -0.1342 -0.07777 -0.20087 -0.28148 -0.25121 -0.33032 C -0.30156 -0.37916 -0.38524 -0.39676 -0.38698 -0.39051 C -0.38871 -0.38426 -0.28837 -0.28634 -0.26198 -0.29213 C -0.23559 -0.29791 -0.2099 -0.39236 -0.22865 -0.42546 C -0.2474 -0.45856 -0.34462 -0.48472 -0.375 -0.49051 C -0.40538 -0.49629 -0.40816 -0.47847 -0.41076 -0.46041 " pathEditMode="relative" ptsTypes="aaaaaaaaaaaaA">
                                      <p:cBhvr>
                                        <p:cTn id="16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omácnost,lopaty,nástroje,průmysl,stavba,železářs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1224136" cy="11521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Obrázek pojmenuj, vytleskej počet slabik a k slabice přiřaď   správný obrázek.</a:t>
            </a:r>
            <a:endParaRPr lang="cs-CZ" sz="2400" dirty="0"/>
          </a:p>
        </p:txBody>
      </p:sp>
      <p:pic>
        <p:nvPicPr>
          <p:cNvPr id="20484" name="Picture 4" descr="lesy,příroda,rostliny,stále zelené stromy,strom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708920"/>
            <a:ext cx="1224136" cy="1224136"/>
          </a:xfrm>
          <a:prstGeom prst="rect">
            <a:avLst/>
          </a:prstGeom>
          <a:noFill/>
        </p:spPr>
      </p:pic>
      <p:pic>
        <p:nvPicPr>
          <p:cNvPr id="20486" name="Picture 6" descr="hrachové lusky,hrášek,lusky,potraviny,příroda,rostliny,semena,stolování,zelen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077072"/>
            <a:ext cx="1224136" cy="1224136"/>
          </a:xfrm>
          <a:prstGeom prst="rect">
            <a:avLst/>
          </a:prstGeom>
          <a:noFill/>
        </p:spPr>
      </p:pic>
      <p:pic>
        <p:nvPicPr>
          <p:cNvPr id="20488" name="Picture 8" descr="bajky,Ezop,lišky,lov lišek,lstivý,masožravci,mlčenlivý,myslivost,plazící se,příroda,temný,úskočný,zvířat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445224"/>
            <a:ext cx="1224136" cy="11521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012160" y="299695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84482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573325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</a:t>
            </a:r>
            <a:r>
              <a:rPr lang="cs-CZ" sz="3200" smtClean="0"/>
              <a:t>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436510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lo</a:t>
            </a:r>
            <a:endParaRPr lang="cs-CZ" sz="3200" dirty="0"/>
          </a:p>
        </p:txBody>
      </p:sp>
      <p:sp>
        <p:nvSpPr>
          <p:cNvPr id="13" name="Elipsa 12"/>
          <p:cNvSpPr/>
          <p:nvPr/>
        </p:nvSpPr>
        <p:spPr>
          <a:xfrm>
            <a:off x="395536" y="242088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83568" y="242088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971600" y="242088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11560" y="3789040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11560" y="515719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827584" y="645333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67544" y="645333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C -0.15937 0.1662 -0.31857 0.33264 -0.29045 0.39375 C -0.26232 0.45486 0.10677 0.41736 0.1691 0.36667 C 0.23143 0.31597 0.16024 0.14653 0.08333 0.08889 C 0.00643 0.03125 -0.23802 -0.02037 -0.29288 0.0206 C -0.34774 0.06158 -0.26163 0.25579 -0.24635 0.33495 C -0.23107 0.41412 -0.16979 0.45232 -0.20121 0.49514 C -0.23264 0.53796 -0.33368 0.56505 -0.43455 0.59213 " pathEditMode="relative" ptsTypes="aaaaaaaA">
                                      <p:cBhvr>
                                        <p:cTn id="1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C -0.16146 -0.0956 -0.32274 -0.19097 -0.28941 -0.2382 C -0.25607 -0.28542 0.11771 -0.37662 0.2 -0.28403 C 0.28229 -0.19144 0.27344 0.25255 0.20469 0.31736 C 0.13594 0.38217 -0.13472 0.12292 -0.21319 0.10486 C -0.29166 0.08657 -0.24444 0.18866 -0.26666 0.20787 C -0.28889 0.22685 -0.31475 0.21967 -0.34653 0.21898 C -0.3783 0.21829 -0.41788 0.21065 -0.45729 0.20324 " pathEditMode="relative" ptsTypes="aaaaaaaA">
                                      <p:cBhvr>
                                        <p:cTn id="1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2.22222E-6 C -0.00086 0.01782 -0.00121 0.03565 -0.02743 -0.03333 C -0.05364 -0.10232 -0.18923 -0.45278 -0.15711 -0.41435 C -0.12499 -0.37593 0.18108 0.09676 0.16546 0.19676 C 0.14983 0.29676 -0.17361 0.24537 -0.25121 0.18565 C -0.32881 0.12592 -0.28385 -0.06945 -0.29999 -0.16181 C -0.31614 -0.25417 -0.3184 -0.33125 -0.34756 -0.36829 C -0.37673 -0.40533 -0.42586 -0.39468 -0.47499 -0.38403 " pathEditMode="relative" ptsTypes="aaaaaaaA">
                                      <p:cBhvr>
                                        <p:cTn id="1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96296E-6 C 0.03577 -0.25139 0.07171 -0.50278 0.1 -0.58565 C 0.1283 -0.66852 0.16754 -0.52778 0.17014 -0.49676 C 0.17275 -0.46574 0.15261 -0.41921 0.11546 -0.4 C 0.0783 -0.38079 -0.00399 -0.41458 -0.05243 -0.38102 C -0.10104 -0.34745 -0.19079 -0.25741 -0.17621 -0.19838 C -0.16163 -0.13935 -0.02569 -0.05324 0.03559 -0.02708 C 0.09688 -0.00093 0.18368 -0.0125 0.19167 -0.0412 C 0.19966 -0.06991 0.1448 -0.18102 0.08334 -0.2 C 0.02188 -0.21898 -0.10191 -0.18912 -0.17743 -0.15556 C -0.25295 -0.12199 -0.32725 2.96296E-6 -0.37031 0.00162 C -0.41336 0.00324 -0.43611 -0.09861 -0.43576 -0.14607 C -0.43541 -0.19352 -0.36666 -0.24838 -0.36788 -0.28264 C -0.36909 -0.3169 -0.42448 -0.33195 -0.44288 -0.35232 C -0.46128 -0.37269 -0.46996 -0.38889 -0.47864 -0.40486 " pathEditMode="relative" ptsTypes="aaaaaaaaaaaaaaA">
                                      <p:cBhvr>
                                        <p:cTn id="1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Čti s Dorotkou slabiky a pak samostatně.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3300" dirty="0" smtClean="0"/>
              <a:t>la         </a:t>
            </a:r>
            <a:r>
              <a:rPr lang="cs-CZ" sz="3300" dirty="0" err="1" smtClean="0"/>
              <a:t>le</a:t>
            </a:r>
            <a:r>
              <a:rPr lang="cs-CZ" sz="3300" dirty="0" smtClean="0"/>
              <a:t>           </a:t>
            </a:r>
            <a:r>
              <a:rPr lang="cs-CZ" sz="3300" dirty="0" err="1" smtClean="0"/>
              <a:t>lu</a:t>
            </a:r>
            <a:r>
              <a:rPr lang="cs-CZ" sz="3300" dirty="0" smtClean="0"/>
              <a:t>            </a:t>
            </a:r>
            <a:r>
              <a:rPr lang="cs-CZ" sz="3300" dirty="0" err="1" smtClean="0"/>
              <a:t>lo</a:t>
            </a:r>
            <a:r>
              <a:rPr lang="cs-CZ" sz="3300" dirty="0" smtClean="0"/>
              <a:t>         li         </a:t>
            </a:r>
            <a:r>
              <a:rPr lang="cs-CZ" sz="3300" dirty="0" err="1" smtClean="0"/>
              <a:t>Li</a:t>
            </a:r>
            <a:r>
              <a:rPr lang="cs-CZ" sz="3300" dirty="0" smtClean="0"/>
              <a:t>           </a:t>
            </a:r>
            <a:r>
              <a:rPr lang="cs-CZ" sz="3300" dirty="0" err="1" smtClean="0"/>
              <a:t>lu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Le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lu</a:t>
            </a:r>
            <a:r>
              <a:rPr lang="cs-CZ" sz="3300" dirty="0" smtClean="0"/>
              <a:t>          la    </a:t>
            </a:r>
          </a:p>
          <a:p>
            <a:pPr>
              <a:buNone/>
            </a:pPr>
            <a:r>
              <a:rPr lang="cs-CZ" sz="3300" dirty="0" smtClean="0"/>
              <a:t>    </a:t>
            </a:r>
          </a:p>
          <a:p>
            <a:pPr>
              <a:buNone/>
            </a:pPr>
            <a:r>
              <a:rPr lang="cs-CZ" sz="3300" dirty="0" smtClean="0"/>
              <a:t> </a:t>
            </a:r>
          </a:p>
          <a:p>
            <a:pPr>
              <a:buNone/>
            </a:pPr>
            <a:endParaRPr lang="cs-CZ" sz="3300" dirty="0"/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r>
              <a:rPr lang="cs-CZ" sz="3300" dirty="0" err="1" smtClean="0"/>
              <a:t>Lí</a:t>
            </a:r>
            <a:r>
              <a:rPr lang="cs-CZ" sz="3300" dirty="0" smtClean="0"/>
              <a:t>         </a:t>
            </a:r>
            <a:r>
              <a:rPr lang="cs-CZ" sz="3300" dirty="0" err="1" smtClean="0"/>
              <a:t>lá</a:t>
            </a:r>
            <a:r>
              <a:rPr lang="cs-CZ" sz="3300" dirty="0" smtClean="0"/>
              <a:t>           </a:t>
            </a:r>
            <a:r>
              <a:rPr lang="cs-CZ" sz="3300" dirty="0" err="1" smtClean="0"/>
              <a:t>lů</a:t>
            </a:r>
            <a:r>
              <a:rPr lang="cs-CZ" sz="3300" dirty="0" smtClean="0"/>
              <a:t>            </a:t>
            </a:r>
            <a:r>
              <a:rPr lang="cs-CZ" sz="3300" dirty="0" err="1" smtClean="0"/>
              <a:t>lí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ló</a:t>
            </a:r>
            <a:r>
              <a:rPr lang="cs-CZ" sz="3300" dirty="0" smtClean="0"/>
              <a:t>        </a:t>
            </a:r>
            <a:r>
              <a:rPr lang="cs-CZ" sz="3300" dirty="0" err="1" smtClean="0"/>
              <a:t>lé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Lá</a:t>
            </a:r>
            <a:r>
              <a:rPr lang="cs-CZ" sz="3300" dirty="0" smtClean="0"/>
              <a:t>           </a:t>
            </a:r>
            <a:r>
              <a:rPr lang="cs-CZ" sz="3300" dirty="0" err="1" smtClean="0"/>
              <a:t>lú</a:t>
            </a:r>
            <a:r>
              <a:rPr lang="cs-CZ" sz="3300" dirty="0" smtClean="0"/>
              <a:t>           </a:t>
            </a:r>
            <a:r>
              <a:rPr lang="cs-CZ" sz="3300" dirty="0" err="1" smtClean="0"/>
              <a:t>lí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Ló</a:t>
            </a:r>
            <a:r>
              <a:rPr lang="cs-CZ" sz="3300" dirty="0" smtClean="0"/>
              <a:t> </a:t>
            </a:r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endParaRPr lang="cs-CZ" sz="3300" dirty="0"/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r>
              <a:rPr lang="cs-CZ" sz="3300" dirty="0" err="1" smtClean="0"/>
              <a:t>Lo</a:t>
            </a:r>
            <a:r>
              <a:rPr lang="cs-CZ" sz="3300" dirty="0" smtClean="0"/>
              <a:t>        </a:t>
            </a:r>
            <a:r>
              <a:rPr lang="cs-CZ" sz="3300" dirty="0" err="1" smtClean="0"/>
              <a:t>ló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le</a:t>
            </a:r>
            <a:r>
              <a:rPr lang="cs-CZ" sz="3300" dirty="0" smtClean="0"/>
              <a:t>            </a:t>
            </a:r>
            <a:r>
              <a:rPr lang="cs-CZ" sz="3300" dirty="0" err="1" smtClean="0"/>
              <a:t>lé</a:t>
            </a:r>
            <a:r>
              <a:rPr lang="cs-CZ" sz="3300" dirty="0" smtClean="0"/>
              <a:t>          Li        </a:t>
            </a:r>
            <a:r>
              <a:rPr lang="cs-CZ" sz="3300" dirty="0" err="1" smtClean="0"/>
              <a:t>lí</a:t>
            </a:r>
            <a:r>
              <a:rPr lang="cs-CZ" sz="3300" dirty="0" smtClean="0"/>
              <a:t>            la          </a:t>
            </a:r>
            <a:r>
              <a:rPr lang="cs-CZ" sz="3300" dirty="0" err="1" smtClean="0"/>
              <a:t>lá</a:t>
            </a:r>
            <a:r>
              <a:rPr lang="cs-CZ" sz="3300" dirty="0" smtClean="0"/>
              <a:t>            </a:t>
            </a:r>
            <a:r>
              <a:rPr lang="cs-CZ" sz="3300" dirty="0" err="1" smtClean="0"/>
              <a:t>lu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Lů</a:t>
            </a:r>
            <a:endParaRPr lang="cs-CZ" sz="3300" dirty="0" smtClean="0"/>
          </a:p>
          <a:p>
            <a:pPr>
              <a:buNone/>
            </a:pPr>
            <a:r>
              <a:rPr lang="cs-CZ" sz="2400" dirty="0" smtClean="0"/>
              <a:t>  </a:t>
            </a:r>
            <a:endParaRPr lang="cs-CZ" sz="24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                       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Opakuj si slabiky , využívej skládací abecedy. Čti slabiky  pozorně a správně.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8518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000" dirty="0" err="1" smtClean="0"/>
              <a:t>ma</a:t>
            </a:r>
            <a:r>
              <a:rPr lang="cs-CZ" sz="2000" dirty="0" smtClean="0"/>
              <a:t>          li          </a:t>
            </a:r>
            <a:r>
              <a:rPr lang="cs-CZ" sz="2000" dirty="0" err="1" smtClean="0"/>
              <a:t>mo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mů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lá</a:t>
            </a:r>
            <a:r>
              <a:rPr lang="cs-CZ" sz="2000" dirty="0" smtClean="0"/>
              <a:t>            </a:t>
            </a:r>
            <a:r>
              <a:rPr lang="cs-CZ" sz="2000" dirty="0" err="1" smtClean="0"/>
              <a:t>le</a:t>
            </a:r>
            <a:r>
              <a:rPr lang="cs-CZ" sz="2000" dirty="0" smtClean="0"/>
              <a:t>           </a:t>
            </a:r>
            <a:r>
              <a:rPr lang="cs-CZ" sz="2000" dirty="0" err="1" smtClean="0"/>
              <a:t>lů</a:t>
            </a:r>
            <a:r>
              <a:rPr lang="cs-CZ" sz="2000" dirty="0" smtClean="0"/>
              <a:t>          mi          </a:t>
            </a:r>
            <a:r>
              <a:rPr lang="cs-CZ" sz="2000" dirty="0" err="1" smtClean="0"/>
              <a:t>me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lo</a:t>
            </a:r>
            <a:r>
              <a:rPr lang="cs-CZ" sz="2000" dirty="0" smtClean="0"/>
              <a:t>   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err="1" smtClean="0"/>
              <a:t>lí</a:t>
            </a:r>
            <a:r>
              <a:rPr lang="cs-CZ" sz="2000" dirty="0" smtClean="0"/>
              <a:t>             </a:t>
            </a:r>
            <a:r>
              <a:rPr lang="cs-CZ" sz="2000" dirty="0" err="1" smtClean="0"/>
              <a:t>mo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lá</a:t>
            </a:r>
            <a:r>
              <a:rPr lang="cs-CZ" sz="2000" dirty="0" smtClean="0"/>
              <a:t>             </a:t>
            </a:r>
            <a:r>
              <a:rPr lang="cs-CZ" sz="2000" dirty="0" err="1" smtClean="0"/>
              <a:t>lů</a:t>
            </a:r>
            <a:r>
              <a:rPr lang="cs-CZ" sz="2000" dirty="0" smtClean="0"/>
              <a:t>            </a:t>
            </a:r>
            <a:r>
              <a:rPr lang="cs-CZ" sz="2000" dirty="0" err="1" smtClean="0"/>
              <a:t>me</a:t>
            </a:r>
            <a:r>
              <a:rPr lang="cs-CZ" sz="2000" dirty="0" smtClean="0"/>
              <a:t>        má        </a:t>
            </a:r>
            <a:r>
              <a:rPr lang="cs-CZ" sz="2000" dirty="0" err="1" smtClean="0"/>
              <a:t>ló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lu</a:t>
            </a:r>
            <a:r>
              <a:rPr lang="cs-CZ" sz="2000" dirty="0" smtClean="0"/>
              <a:t>           mé           li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err="1" smtClean="0"/>
              <a:t>Me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Lá</a:t>
            </a:r>
            <a:r>
              <a:rPr lang="cs-CZ" sz="2000" dirty="0" smtClean="0"/>
              <a:t>         </a:t>
            </a:r>
            <a:r>
              <a:rPr lang="cs-CZ" sz="2000" dirty="0" err="1" smtClean="0"/>
              <a:t>le</a:t>
            </a:r>
            <a:r>
              <a:rPr lang="cs-CZ" sz="2000" dirty="0" smtClean="0"/>
              <a:t>             li             Mu        </a:t>
            </a:r>
            <a:r>
              <a:rPr lang="cs-CZ" sz="2000" dirty="0" err="1" smtClean="0"/>
              <a:t>lo</a:t>
            </a:r>
            <a:r>
              <a:rPr lang="cs-CZ" sz="2000" dirty="0" smtClean="0"/>
              <a:t>           Mi         </a:t>
            </a:r>
            <a:r>
              <a:rPr lang="cs-CZ" sz="2000" dirty="0" err="1" smtClean="0"/>
              <a:t>lů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ma</a:t>
            </a:r>
            <a:r>
              <a:rPr lang="cs-CZ" sz="2000" dirty="0" smtClean="0"/>
              <a:t>           </a:t>
            </a:r>
            <a:r>
              <a:rPr lang="cs-CZ" sz="2000" dirty="0" err="1" smtClean="0"/>
              <a:t>Lí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Obtáhni si tvary a slabiky si vyzkoušej napsat.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7091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800" b="1" dirty="0" smtClean="0"/>
              <a:t>La__________________________________________________________________</a:t>
            </a:r>
          </a:p>
          <a:p>
            <a:pPr>
              <a:buNone/>
            </a:pPr>
            <a:endParaRPr lang="cs-CZ" sz="1800" b="1" dirty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Li_____________________________________________________________________</a:t>
            </a:r>
          </a:p>
          <a:p>
            <a:pPr>
              <a:buNone/>
            </a:pPr>
            <a:endParaRPr lang="cs-CZ" sz="1800" b="1" dirty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err="1" smtClean="0"/>
              <a:t>Lu</a:t>
            </a:r>
            <a:r>
              <a:rPr lang="cs-CZ" sz="1800" b="1" dirty="0" smtClean="0"/>
              <a:t>____________________________________________________________________</a:t>
            </a:r>
          </a:p>
          <a:p>
            <a:pPr>
              <a:buNone/>
            </a:pPr>
            <a:endParaRPr lang="cs-CZ" sz="1800" b="1" dirty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err="1" smtClean="0"/>
              <a:t>Lo</a:t>
            </a:r>
            <a:r>
              <a:rPr lang="cs-CZ" sz="1800" b="1" dirty="0" smtClean="0"/>
              <a:t>____________________________________________________________________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Pozorně si přečti, co Dorotka napsala. Nakresli obrázek.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54076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 algn="ctr">
              <a:buNone/>
            </a:pPr>
            <a:r>
              <a:rPr lang="cs-CZ" sz="3600" b="1" dirty="0" smtClean="0"/>
              <a:t>Malá    Ema     má     mámu.     </a:t>
            </a:r>
          </a:p>
          <a:p>
            <a:pPr>
              <a:buNone/>
            </a:pPr>
            <a:endParaRPr lang="cs-CZ" sz="3600" dirty="0"/>
          </a:p>
        </p:txBody>
      </p:sp>
      <p:pic>
        <p:nvPicPr>
          <p:cNvPr id="16386" name="Picture 2" descr="africký původ,Afroameričané,copánky,copy,děti,dětičky,děvčata,hrající si,hry,ohony,rekreace,skákání,švihadla,švihadlo,volný č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861048"/>
            <a:ext cx="2664295" cy="29969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388" name="Picture 4" descr="dámy,lidé,mateřství,matky,nastávající matky,obsluhování,očekávání,těhotenství,těhotná,zdravotnictví,že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924944"/>
            <a:ext cx="2735585" cy="367168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JSI ŠIKULKA!!!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smil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340768"/>
            <a:ext cx="6278033" cy="470852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115616" y="5877272"/>
            <a:ext cx="550072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ZAZPÍVEJ SI SE MNOU !!!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Veselý obličej 6">
            <a:hlinkClick r:id="rId3"/>
          </p:cNvPr>
          <p:cNvSpPr/>
          <p:nvPr/>
        </p:nvSpPr>
        <p:spPr>
          <a:xfrm>
            <a:off x="6804248" y="5805264"/>
            <a:ext cx="504056" cy="540000"/>
          </a:xfrm>
          <a:prstGeom prst="smileyFace">
            <a:avLst/>
          </a:prstGeom>
          <a:solidFill>
            <a:srgbClr val="FFFF00"/>
          </a:solidFill>
          <a:ln w="3492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>
            <a:hlinkClick r:id="rId4"/>
          </p:cNvPr>
          <p:cNvSpPr/>
          <p:nvPr/>
        </p:nvSpPr>
        <p:spPr>
          <a:xfrm>
            <a:off x="7524328" y="5805264"/>
            <a:ext cx="504056" cy="576064"/>
          </a:xfrm>
          <a:prstGeom prst="smileyFace">
            <a:avLst/>
          </a:prstGeom>
          <a:solidFill>
            <a:srgbClr val="FFFF00"/>
          </a:solidFill>
          <a:ln w="3492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709160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=LETADLO&amp;ex=1#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:MC900441707|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lo</a:t>
            </a:r>
            <a:r>
              <a:rPr lang="cs-CZ" dirty="0" smtClean="0">
                <a:hlinkClick r:id="rId3"/>
              </a:rPr>
              <a:t>%C4%8F&amp;ex=1#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:MC900351178|</a:t>
            </a:r>
            <a:r>
              <a:rPr lang="cs-CZ" dirty="0" err="1" smtClean="0">
                <a:hlinkClick r:id="rId3"/>
              </a:rPr>
              <a:t>mt</a:t>
            </a:r>
            <a:r>
              <a:rPr lang="cs-CZ" dirty="0" smtClean="0">
                <a:hlinkClick r:id="rId3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=luk&amp;ex=1#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:MC900320492|</a:t>
            </a:r>
            <a:r>
              <a:rPr lang="cs-CZ" dirty="0" err="1" smtClean="0">
                <a:hlinkClick r:id="rId4"/>
              </a:rPr>
              <a:t>mt</a:t>
            </a:r>
            <a:r>
              <a:rPr lang="cs-CZ" dirty="0" smtClean="0">
                <a:hlinkClick r:id="rId4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labu</a:t>
            </a:r>
            <a:r>
              <a:rPr lang="cs-CZ" dirty="0" smtClean="0">
                <a:hlinkClick r:id="rId5"/>
              </a:rPr>
              <a:t>%C5%A5&amp;ex=1#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:MC900356117|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=list&amp;ex=1#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:MC900331320|</a:t>
            </a:r>
            <a:r>
              <a:rPr lang="cs-CZ" dirty="0" err="1" smtClean="0">
                <a:hlinkClick r:id="rId6"/>
              </a:rPr>
              <a:t>mt</a:t>
            </a:r>
            <a:r>
              <a:rPr lang="cs-CZ" dirty="0" smtClean="0">
                <a:hlinkClick r:id="rId6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results.aspx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qu</a:t>
            </a:r>
            <a:r>
              <a:rPr lang="cs-CZ" dirty="0" smtClean="0">
                <a:hlinkClick r:id="rId7"/>
              </a:rPr>
              <a:t>=m%C3%A1ma&amp;ex=1#</a:t>
            </a:r>
            <a:r>
              <a:rPr lang="cs-CZ" dirty="0" err="1" smtClean="0">
                <a:hlinkClick r:id="rId7"/>
              </a:rPr>
              <a:t>ai</a:t>
            </a:r>
            <a:r>
              <a:rPr lang="cs-CZ" dirty="0" smtClean="0">
                <a:hlinkClick r:id="rId7"/>
              </a:rPr>
              <a:t>:MC900310248|</a:t>
            </a:r>
            <a:r>
              <a:rPr lang="cs-CZ" dirty="0" err="1" smtClean="0">
                <a:hlinkClick r:id="rId7"/>
              </a:rPr>
              <a:t>mt</a:t>
            </a:r>
            <a:r>
              <a:rPr lang="cs-CZ" dirty="0" smtClean="0">
                <a:hlinkClick r:id="rId7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http://office.</a:t>
            </a:r>
            <a:r>
              <a:rPr lang="cs-CZ" dirty="0" err="1" smtClean="0">
                <a:hlinkClick r:id="rId8"/>
              </a:rPr>
              <a:t>microsoft.com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results.aspx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qu</a:t>
            </a:r>
            <a:r>
              <a:rPr lang="cs-CZ" dirty="0" smtClean="0">
                <a:hlinkClick r:id="rId8"/>
              </a:rPr>
              <a:t>=d%C3%</a:t>
            </a:r>
            <a:r>
              <a:rPr lang="cs-CZ" dirty="0" err="1" smtClean="0">
                <a:hlinkClick r:id="rId8"/>
              </a:rPr>
              <a:t>ADvka</a:t>
            </a:r>
            <a:r>
              <a:rPr lang="cs-CZ" dirty="0" smtClean="0">
                <a:hlinkClick r:id="rId8"/>
              </a:rPr>
              <a:t>&amp;ex=1#</a:t>
            </a:r>
            <a:r>
              <a:rPr lang="cs-CZ" dirty="0" err="1" smtClean="0">
                <a:hlinkClick r:id="rId8"/>
              </a:rPr>
              <a:t>ai</a:t>
            </a:r>
            <a:r>
              <a:rPr lang="cs-CZ" dirty="0" smtClean="0">
                <a:hlinkClick r:id="rId8"/>
              </a:rPr>
              <a:t>:MC900440693|</a:t>
            </a:r>
            <a:r>
              <a:rPr lang="cs-CZ" dirty="0" err="1" smtClean="0">
                <a:hlinkClick r:id="rId8"/>
              </a:rPr>
              <a:t>mt</a:t>
            </a:r>
            <a:r>
              <a:rPr lang="cs-CZ" dirty="0" smtClean="0">
                <a:hlinkClick r:id="rId8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http://christianbackgrounds.info/smile-pictures-wallpapers/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http://office.</a:t>
            </a:r>
            <a:r>
              <a:rPr lang="cs-CZ" dirty="0" err="1" smtClean="0">
                <a:hlinkClick r:id="rId10"/>
              </a:rPr>
              <a:t>microsoft.com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cs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results.aspx</a:t>
            </a:r>
            <a:r>
              <a:rPr lang="cs-CZ" dirty="0" smtClean="0">
                <a:hlinkClick r:id="rId10"/>
              </a:rPr>
              <a:t>?</a:t>
            </a:r>
            <a:r>
              <a:rPr lang="cs-CZ" dirty="0" err="1" smtClean="0">
                <a:hlinkClick r:id="rId10"/>
              </a:rPr>
              <a:t>qu</a:t>
            </a:r>
            <a:r>
              <a:rPr lang="cs-CZ" dirty="0" smtClean="0">
                <a:hlinkClick r:id="rId10"/>
              </a:rPr>
              <a:t>=les&amp;ex=1#</a:t>
            </a:r>
            <a:r>
              <a:rPr lang="cs-CZ" dirty="0" err="1" smtClean="0">
                <a:hlinkClick r:id="rId10"/>
              </a:rPr>
              <a:t>ai</a:t>
            </a:r>
            <a:r>
              <a:rPr lang="cs-CZ" dirty="0" smtClean="0">
                <a:hlinkClick r:id="rId10"/>
              </a:rPr>
              <a:t>:MC900325832|</a:t>
            </a:r>
            <a:r>
              <a:rPr lang="cs-CZ" dirty="0" err="1" smtClean="0">
                <a:hlinkClick r:id="rId10"/>
              </a:rPr>
              <a:t>mt</a:t>
            </a:r>
            <a:r>
              <a:rPr lang="cs-CZ" dirty="0" smtClean="0">
                <a:hlinkClick r:id="rId10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http://office.</a:t>
            </a:r>
            <a:r>
              <a:rPr lang="cs-CZ" dirty="0" err="1" smtClean="0">
                <a:hlinkClick r:id="rId11"/>
              </a:rPr>
              <a:t>microsoft.com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cs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results.aspx</a:t>
            </a:r>
            <a:r>
              <a:rPr lang="cs-CZ" dirty="0" smtClean="0">
                <a:hlinkClick r:id="rId11"/>
              </a:rPr>
              <a:t>?</a:t>
            </a:r>
            <a:r>
              <a:rPr lang="cs-CZ" dirty="0" err="1" smtClean="0">
                <a:hlinkClick r:id="rId11"/>
              </a:rPr>
              <a:t>qu</a:t>
            </a:r>
            <a:r>
              <a:rPr lang="cs-CZ" dirty="0" smtClean="0">
                <a:hlinkClick r:id="rId11"/>
              </a:rPr>
              <a:t>=lusk&amp;ex=1#</a:t>
            </a:r>
            <a:r>
              <a:rPr lang="cs-CZ" dirty="0" err="1" smtClean="0">
                <a:hlinkClick r:id="rId11"/>
              </a:rPr>
              <a:t>ai</a:t>
            </a:r>
            <a:r>
              <a:rPr lang="cs-CZ" dirty="0" smtClean="0">
                <a:hlinkClick r:id="rId11"/>
              </a:rPr>
              <a:t>:MC900122761|</a:t>
            </a:r>
            <a:r>
              <a:rPr lang="cs-CZ" dirty="0" err="1" smtClean="0">
                <a:hlinkClick r:id="rId11"/>
              </a:rPr>
              <a:t>mt</a:t>
            </a:r>
            <a:r>
              <a:rPr lang="cs-CZ" dirty="0" smtClean="0">
                <a:hlinkClick r:id="rId11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http://office.</a:t>
            </a:r>
            <a:r>
              <a:rPr lang="cs-CZ" dirty="0" err="1" smtClean="0">
                <a:hlinkClick r:id="rId12"/>
              </a:rPr>
              <a:t>microsoft.com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cs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images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results.aspx</a:t>
            </a:r>
            <a:r>
              <a:rPr lang="cs-CZ" dirty="0" smtClean="0">
                <a:hlinkClick r:id="rId12"/>
              </a:rPr>
              <a:t>?</a:t>
            </a:r>
            <a:r>
              <a:rPr lang="cs-CZ" dirty="0" err="1" smtClean="0">
                <a:hlinkClick r:id="rId12"/>
              </a:rPr>
              <a:t>qu</a:t>
            </a:r>
            <a:r>
              <a:rPr lang="cs-CZ" dirty="0" smtClean="0">
                <a:hlinkClick r:id="rId12"/>
              </a:rPr>
              <a:t>=li%C5%A1ka&amp;ex=1#</a:t>
            </a:r>
            <a:r>
              <a:rPr lang="cs-CZ" dirty="0" err="1" smtClean="0">
                <a:hlinkClick r:id="rId12"/>
              </a:rPr>
              <a:t>ai</a:t>
            </a:r>
            <a:r>
              <a:rPr lang="cs-CZ" dirty="0" smtClean="0">
                <a:hlinkClick r:id="rId12"/>
              </a:rPr>
              <a:t>:MC900441392|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youtube.com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watch</a:t>
            </a:r>
            <a:r>
              <a:rPr lang="cs-CZ" dirty="0" smtClean="0">
                <a:hlinkClick r:id="rId13"/>
              </a:rPr>
              <a:t>?v=Cm_-qp7W4Aw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youtube.com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watch</a:t>
            </a:r>
            <a:r>
              <a:rPr lang="cs-CZ" dirty="0" smtClean="0">
                <a:hlinkClick r:id="rId14"/>
              </a:rPr>
              <a:t>?v=l8Y8IrN_Y6k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http://office.</a:t>
            </a:r>
            <a:r>
              <a:rPr lang="cs-CZ" dirty="0" err="1" smtClean="0">
                <a:hlinkClick r:id="rId15"/>
              </a:rPr>
              <a:t>microsoft.com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cs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cz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images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results.aspx</a:t>
            </a:r>
            <a:r>
              <a:rPr lang="cs-CZ" dirty="0" smtClean="0">
                <a:hlinkClick r:id="rId15"/>
              </a:rPr>
              <a:t>?</a:t>
            </a:r>
            <a:r>
              <a:rPr lang="cs-CZ" dirty="0" err="1" smtClean="0">
                <a:hlinkClick r:id="rId15"/>
              </a:rPr>
              <a:t>qu</a:t>
            </a:r>
            <a:r>
              <a:rPr lang="cs-CZ" dirty="0" smtClean="0">
                <a:hlinkClick r:id="rId15"/>
              </a:rPr>
              <a:t>=lopata&amp;ex=1#</a:t>
            </a:r>
            <a:r>
              <a:rPr lang="cs-CZ" dirty="0" err="1" smtClean="0">
                <a:hlinkClick r:id="rId15"/>
              </a:rPr>
              <a:t>ai</a:t>
            </a:r>
            <a:r>
              <a:rPr lang="cs-CZ" dirty="0" smtClean="0">
                <a:hlinkClick r:id="rId15"/>
              </a:rPr>
              <a:t>:MC900334870|</a:t>
            </a:r>
            <a:r>
              <a:rPr lang="cs-CZ" dirty="0" err="1" smtClean="0">
                <a:hlinkClick r:id="rId15"/>
              </a:rPr>
              <a:t>mt</a:t>
            </a:r>
            <a:r>
              <a:rPr lang="cs-CZ" dirty="0" smtClean="0">
                <a:hlinkClick r:id="rId15"/>
              </a:rPr>
              <a:t>:1|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187</TotalTime>
  <Words>370</Words>
  <Application>Microsoft Office PowerPoint</Application>
  <PresentationFormat>Předvádění na obrazovce (4:3)</PresentationFormat>
  <Paragraphs>127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Snímek 1</vt:lpstr>
      <vt:lpstr>ANOTACE</vt:lpstr>
      <vt:lpstr>Společně s Dorotkou vyhledej slabiku k dvojici písmen.</vt:lpstr>
      <vt:lpstr>Snímek 4</vt:lpstr>
      <vt:lpstr>Obrázek pojmenuj, vytleskej  počet  slabik                                      a k obrázkům přiřaď správnou slabiku.</vt:lpstr>
      <vt:lpstr>Obrázek pojmenuj, vytleskej počet slabik a k slabice přiřaď   správný obrázek.</vt:lpstr>
      <vt:lpstr>Čti s Dorotkou slabiky a pak samostatně.</vt:lpstr>
      <vt:lpstr>Opakuj si slabiky , využívej skládací abecedy. Čti slabiky  pozorně a správně.</vt:lpstr>
      <vt:lpstr>Obtáhni si tvary a slabiky si vyzkoušej napsat.</vt:lpstr>
      <vt:lpstr>Pozorně si přečti, co Dorotka napsala. Nakresli obrázek.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30</cp:revision>
  <dcterms:created xsi:type="dcterms:W3CDTF">2012-08-05T14:05:34Z</dcterms:created>
  <dcterms:modified xsi:type="dcterms:W3CDTF">2013-09-02T14:35:44Z</dcterms:modified>
</cp:coreProperties>
</file>