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000" b="0" dirty="0" smtClean="0"/>
            <a:t>NÁZEV ŠKOLY: </a:t>
          </a:r>
          <a:r>
            <a:rPr lang="cs-CZ" sz="1200" dirty="0" smtClean="0"/>
            <a:t>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000" dirty="0" smtClean="0"/>
            <a:t>AUTOR:  </a:t>
          </a:r>
          <a:r>
            <a:rPr lang="cs-CZ" sz="1200" dirty="0" smtClean="0"/>
            <a:t>Mgr. Eva Nedomová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000" dirty="0" smtClean="0"/>
            <a:t>NÁZEV</a:t>
          </a:r>
          <a:r>
            <a:rPr lang="cs-CZ" sz="1000" smtClean="0"/>
            <a:t>:  VY_32_ INOVACE_ 12_ </a:t>
          </a:r>
          <a:r>
            <a:rPr lang="cs-CZ" sz="1000" dirty="0" smtClean="0"/>
            <a:t>16  Vyvození slabik se souhláskou S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000" dirty="0" smtClean="0"/>
            <a:t>TEMA:  </a:t>
          </a:r>
          <a:r>
            <a:rPr lang="cs-CZ" sz="1200" dirty="0" smtClean="0"/>
            <a:t>Český jazyk pro 1.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000" dirty="0" smtClean="0"/>
            <a:t>ČÍSLO PROJEKKTU: </a:t>
          </a:r>
          <a:r>
            <a:rPr lang="cs-CZ" sz="1200" dirty="0" smtClean="0"/>
            <a:t>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 custLinFactNeighborX="1416" custLinFactNeighborY="989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 custScaleX="100000" custScaleY="96666" custLinFactNeighborX="666" custLinFactNeighborY="-403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707783-9270-42D9-8896-B4F7A956D8A8}" type="presOf" srcId="{A4836DAF-3E6B-4198-A089-B3C0D0384F2B}" destId="{36B74B1E-3C18-4C06-BA03-CB2EB266F8FF}" srcOrd="1" destOrd="0" presId="urn:microsoft.com/office/officeart/2005/8/layout/target3"/>
    <dgm:cxn modelId="{19DE1C00-5FBE-46F2-B489-20CE2C48BA1E}" type="presOf" srcId="{ABD4D77B-BA54-4DFB-A762-4C734220F9AA}" destId="{AAB7E4A6-9D01-402C-9D7A-6D30767F0B58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CAF4B370-C583-4A62-8AD8-DB50F36AA935}" type="presOf" srcId="{A4836DAF-3E6B-4198-A089-B3C0D0384F2B}" destId="{4F0AD45D-7E6A-4C4A-90DF-90E27C4B175D}" srcOrd="0" destOrd="0" presId="urn:microsoft.com/office/officeart/2005/8/layout/target3"/>
    <dgm:cxn modelId="{34A516DC-E6D6-4A5C-924A-4945F9EA1AE6}" type="presOf" srcId="{FFA013E9-5C5D-404D-8688-08171EA7A387}" destId="{E1DA18CB-4B0A-4D0C-9459-15C4B327891F}" srcOrd="0" destOrd="0" presId="urn:microsoft.com/office/officeart/2005/8/layout/target3"/>
    <dgm:cxn modelId="{ED5E9F26-DBC7-497E-8609-6C3CE716C5FA}" type="presOf" srcId="{ABD4D77B-BA54-4DFB-A762-4C734220F9AA}" destId="{A6703DA5-6D74-4C8B-9C82-31DC93531BC2}" srcOrd="1" destOrd="0" presId="urn:microsoft.com/office/officeart/2005/8/layout/target3"/>
    <dgm:cxn modelId="{560E7D8B-1448-49DB-977E-C78B84EC9635}" type="presOf" srcId="{D9242A4C-F33A-42E2-BFA4-EC80805DCD32}" destId="{7DDB6D97-C311-42E1-B77C-B194BAE75773}" srcOrd="0" destOrd="0" presId="urn:microsoft.com/office/officeart/2005/8/layout/target3"/>
    <dgm:cxn modelId="{CB465F65-AC2E-443F-A795-602C263B03B9}" type="presOf" srcId="{1D895EAB-76A7-41C6-9C6C-7D303AD4C23C}" destId="{94413E88-B296-45A5-9057-6B5765B63A8F}" srcOrd="1" destOrd="0" presId="urn:microsoft.com/office/officeart/2005/8/layout/target3"/>
    <dgm:cxn modelId="{774CFE24-BA4D-4247-AD1E-8A5BCD47E176}" type="presOf" srcId="{FFA013E9-5C5D-404D-8688-08171EA7A387}" destId="{359A210A-E8C9-4FD6-9BC7-434F4455A6B5}" srcOrd="1" destOrd="0" presId="urn:microsoft.com/office/officeart/2005/8/layout/target3"/>
    <dgm:cxn modelId="{2EE1772C-E000-4803-9B68-CDF76931B345}" type="presOf" srcId="{1D895EAB-76A7-41C6-9C6C-7D303AD4C23C}" destId="{347D85BD-7382-4413-9298-D06CC996458A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4D1C1EF-A89F-4E19-953E-2C530E213E8E}" type="presOf" srcId="{D9242A4C-F33A-42E2-BFA4-EC80805DCD32}" destId="{5A434D34-FA65-40B0-A4CE-3A1E2B14A215}" srcOrd="1" destOrd="0" presId="urn:microsoft.com/office/officeart/2005/8/layout/target3"/>
    <dgm:cxn modelId="{49CFC93F-808D-4874-9DA0-CF922D82CBEB}" type="presOf" srcId="{DAAD5A11-3EBC-47AE-AB1C-4F1B938732A7}" destId="{2D933DCE-BBEA-46A5-98BC-CA41A7DBB761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E9AF3178-8D10-4EFB-8408-2C3E1D25586A}" type="presParOf" srcId="{2D933DCE-BBEA-46A5-98BC-CA41A7DBB761}" destId="{D3A73299-62A4-4767-8E25-C16133A0B902}" srcOrd="0" destOrd="0" presId="urn:microsoft.com/office/officeart/2005/8/layout/target3"/>
    <dgm:cxn modelId="{43ABFE33-62C8-4DCF-B691-93EA872A93D1}" type="presParOf" srcId="{2D933DCE-BBEA-46A5-98BC-CA41A7DBB761}" destId="{EE30B2AF-DDC9-42DB-9092-5595C6257A57}" srcOrd="1" destOrd="0" presId="urn:microsoft.com/office/officeart/2005/8/layout/target3"/>
    <dgm:cxn modelId="{F8D92D4A-372A-4AA5-BF59-9B425823DA2F}" type="presParOf" srcId="{2D933DCE-BBEA-46A5-98BC-CA41A7DBB761}" destId="{E1DA18CB-4B0A-4D0C-9459-15C4B327891F}" srcOrd="2" destOrd="0" presId="urn:microsoft.com/office/officeart/2005/8/layout/target3"/>
    <dgm:cxn modelId="{C661BEB1-8116-4543-AF92-59AFA556BDD6}" type="presParOf" srcId="{2D933DCE-BBEA-46A5-98BC-CA41A7DBB761}" destId="{29996EEB-8589-4AED-9C98-E2204A026234}" srcOrd="3" destOrd="0" presId="urn:microsoft.com/office/officeart/2005/8/layout/target3"/>
    <dgm:cxn modelId="{C3AB5035-5AFC-451B-982D-EE0E1CAC5E2E}" type="presParOf" srcId="{2D933DCE-BBEA-46A5-98BC-CA41A7DBB761}" destId="{056AE7B2-579D-40D1-A57C-4E33BFED76BE}" srcOrd="4" destOrd="0" presId="urn:microsoft.com/office/officeart/2005/8/layout/target3"/>
    <dgm:cxn modelId="{EAD1CEAC-0594-44BB-ADE6-AF08113503D5}" type="presParOf" srcId="{2D933DCE-BBEA-46A5-98BC-CA41A7DBB761}" destId="{4F0AD45D-7E6A-4C4A-90DF-90E27C4B175D}" srcOrd="5" destOrd="0" presId="urn:microsoft.com/office/officeart/2005/8/layout/target3"/>
    <dgm:cxn modelId="{36357EF4-78DB-4CC7-B0BA-B313889E8B43}" type="presParOf" srcId="{2D933DCE-BBEA-46A5-98BC-CA41A7DBB761}" destId="{1804A346-BBD3-438B-AE0F-7BEBB1E2AF96}" srcOrd="6" destOrd="0" presId="urn:microsoft.com/office/officeart/2005/8/layout/target3"/>
    <dgm:cxn modelId="{65F8E251-4306-473D-8AEC-2DE161490BA8}" type="presParOf" srcId="{2D933DCE-BBEA-46A5-98BC-CA41A7DBB761}" destId="{60CB9877-708D-4C64-AA73-CFD3F3076BC2}" srcOrd="7" destOrd="0" presId="urn:microsoft.com/office/officeart/2005/8/layout/target3"/>
    <dgm:cxn modelId="{B5191293-0D6B-4636-B1A3-AE1D421646C4}" type="presParOf" srcId="{2D933DCE-BBEA-46A5-98BC-CA41A7DBB761}" destId="{347D85BD-7382-4413-9298-D06CC996458A}" srcOrd="8" destOrd="0" presId="urn:microsoft.com/office/officeart/2005/8/layout/target3"/>
    <dgm:cxn modelId="{B7726886-A486-4640-8E9E-B2195C8BD26C}" type="presParOf" srcId="{2D933DCE-BBEA-46A5-98BC-CA41A7DBB761}" destId="{C4DD5B9C-4D9E-449D-A063-107A759DF3D1}" srcOrd="9" destOrd="0" presId="urn:microsoft.com/office/officeart/2005/8/layout/target3"/>
    <dgm:cxn modelId="{B8EF0292-6F81-4DF1-BF6D-60C867EBE1B0}" type="presParOf" srcId="{2D933DCE-BBEA-46A5-98BC-CA41A7DBB761}" destId="{CD515E15-5457-47F2-8109-A2A59D66C930}" srcOrd="10" destOrd="0" presId="urn:microsoft.com/office/officeart/2005/8/layout/target3"/>
    <dgm:cxn modelId="{4BD16D3D-45E0-4043-9F41-96B67B855638}" type="presParOf" srcId="{2D933DCE-BBEA-46A5-98BC-CA41A7DBB761}" destId="{7DDB6D97-C311-42E1-B77C-B194BAE75773}" srcOrd="11" destOrd="0" presId="urn:microsoft.com/office/officeart/2005/8/layout/target3"/>
    <dgm:cxn modelId="{72C8670D-A72B-4355-8EEA-20062AF85BB2}" type="presParOf" srcId="{2D933DCE-BBEA-46A5-98BC-CA41A7DBB761}" destId="{DE2B4424-17B1-4404-A13F-04051C43B79D}" srcOrd="12" destOrd="0" presId="urn:microsoft.com/office/officeart/2005/8/layout/target3"/>
    <dgm:cxn modelId="{491047ED-0DAB-43B7-8593-0C3A16AA2D2C}" type="presParOf" srcId="{2D933DCE-BBEA-46A5-98BC-CA41A7DBB761}" destId="{555607BD-8A1D-4EBB-825A-8C74A1FB0FFC}" srcOrd="13" destOrd="0" presId="urn:microsoft.com/office/officeart/2005/8/layout/target3"/>
    <dgm:cxn modelId="{1F9F298E-8015-465A-8138-EA24E7F958BB}" type="presParOf" srcId="{2D933DCE-BBEA-46A5-98BC-CA41A7DBB761}" destId="{AAB7E4A6-9D01-402C-9D7A-6D30767F0B58}" srcOrd="14" destOrd="0" presId="urn:microsoft.com/office/officeart/2005/8/layout/target3"/>
    <dgm:cxn modelId="{E1CD9295-9FF5-4F3D-AA2B-02303BBD20E2}" type="presParOf" srcId="{2D933DCE-BBEA-46A5-98BC-CA41A7DBB761}" destId="{359A210A-E8C9-4FD6-9BC7-434F4455A6B5}" srcOrd="15" destOrd="0" presId="urn:microsoft.com/office/officeart/2005/8/layout/target3"/>
    <dgm:cxn modelId="{F5AE4ED0-F96C-4A45-BFB0-2B0388817E6F}" type="presParOf" srcId="{2D933DCE-BBEA-46A5-98BC-CA41A7DBB761}" destId="{36B74B1E-3C18-4C06-BA03-CB2EB266F8FF}" srcOrd="16" destOrd="0" presId="urn:microsoft.com/office/officeart/2005/8/layout/target3"/>
    <dgm:cxn modelId="{D06ED131-CC75-475B-860C-1E29CB2B453E}" type="presParOf" srcId="{2D933DCE-BBEA-46A5-98BC-CA41A7DBB761}" destId="{94413E88-B296-45A5-9057-6B5765B63A8F}" srcOrd="17" destOrd="0" presId="urn:microsoft.com/office/officeart/2005/8/layout/target3"/>
    <dgm:cxn modelId="{4070E321-B1BF-4DC6-9D72-F3161C385607}" type="presParOf" srcId="{2D933DCE-BBEA-46A5-98BC-CA41A7DBB761}" destId="{5A434D34-FA65-40B0-A4CE-3A1E2B14A215}" srcOrd="18" destOrd="0" presId="urn:microsoft.com/office/officeart/2005/8/layout/target3"/>
    <dgm:cxn modelId="{81088C47-E908-48FD-B25A-8ED4465906C3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32369" y="22608"/>
          <a:ext cx="2286016" cy="22860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143008" y="0"/>
          <a:ext cx="7215238" cy="22860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b="0" kern="1200" dirty="0" smtClean="0"/>
            <a:t>NÁZEV ŠKOLY: </a:t>
          </a:r>
          <a:r>
            <a:rPr lang="cs-CZ" sz="1200" kern="1200" dirty="0" smtClean="0"/>
            <a:t>Základní škola a Mateřská škola Nedvědice, okres Brno – venkov, příspěvková organizace </a:t>
          </a:r>
          <a:endParaRPr lang="cs-CZ" sz="1200" kern="1200" dirty="0"/>
        </a:p>
      </dsp:txBody>
      <dsp:txXfrm>
        <a:off x="1143008" y="0"/>
        <a:ext cx="7215238" cy="365762"/>
      </dsp:txXfrm>
    </dsp:sp>
    <dsp:sp modelId="{056AE7B2-579D-40D1-A57C-4E33BFED76BE}">
      <dsp:nvSpPr>
        <dsp:cNvPr id="0" name=""/>
        <dsp:cNvSpPr/>
      </dsp:nvSpPr>
      <dsp:spPr>
        <a:xfrm>
          <a:off x="240031" y="365762"/>
          <a:ext cx="1805952" cy="180595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143008" y="365762"/>
          <a:ext cx="7215238" cy="18059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AUTOR:  </a:t>
          </a:r>
          <a:r>
            <a:rPr lang="cs-CZ" sz="1200" kern="1200" dirty="0" smtClean="0"/>
            <a:t>Mgr. Eva Nedomová</a:t>
          </a:r>
          <a:endParaRPr lang="cs-CZ" sz="1200" kern="1200" dirty="0"/>
        </a:p>
      </dsp:txBody>
      <dsp:txXfrm>
        <a:off x="1143008" y="365762"/>
        <a:ext cx="7215238" cy="365762"/>
      </dsp:txXfrm>
    </dsp:sp>
    <dsp:sp modelId="{60CB9877-708D-4C64-AA73-CFD3F3076BC2}">
      <dsp:nvSpPr>
        <dsp:cNvPr id="0" name=""/>
        <dsp:cNvSpPr/>
      </dsp:nvSpPr>
      <dsp:spPr>
        <a:xfrm>
          <a:off x="480063" y="731525"/>
          <a:ext cx="1325889" cy="13258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143008" y="700128"/>
          <a:ext cx="7215238" cy="12816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</a:t>
          </a:r>
          <a:r>
            <a:rPr lang="cs-CZ" sz="1000" kern="1200" smtClean="0"/>
            <a:t>:  VY_32_ INOVACE_ 12_ </a:t>
          </a:r>
          <a:r>
            <a:rPr lang="cs-CZ" sz="1000" kern="1200" dirty="0" smtClean="0"/>
            <a:t>16  Vyvození slabik se souhláskou S</a:t>
          </a:r>
          <a:endParaRPr lang="cs-CZ" sz="1200" kern="1200" dirty="0"/>
        </a:p>
      </dsp:txBody>
      <dsp:txXfrm>
        <a:off x="1143008" y="700128"/>
        <a:ext cx="7215238" cy="353568"/>
      </dsp:txXfrm>
    </dsp:sp>
    <dsp:sp modelId="{CD515E15-5457-47F2-8109-A2A59D66C930}">
      <dsp:nvSpPr>
        <dsp:cNvPr id="0" name=""/>
        <dsp:cNvSpPr/>
      </dsp:nvSpPr>
      <dsp:spPr>
        <a:xfrm>
          <a:off x="720095" y="1097287"/>
          <a:ext cx="845825" cy="8458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140626" y="1061365"/>
          <a:ext cx="7215238" cy="8458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TEMA:  </a:t>
          </a:r>
          <a:r>
            <a:rPr lang="cs-CZ" sz="1200" kern="1200" dirty="0" smtClean="0"/>
            <a:t>Český jazyk pro 1. ročník  </a:t>
          </a:r>
          <a:endParaRPr lang="cs-CZ" sz="1200" kern="1200" dirty="0"/>
        </a:p>
      </dsp:txBody>
      <dsp:txXfrm>
        <a:off x="1140626" y="1061365"/>
        <a:ext cx="7215238" cy="365762"/>
      </dsp:txXfrm>
    </dsp:sp>
    <dsp:sp modelId="{555607BD-8A1D-4EBB-825A-8C74A1FB0FFC}">
      <dsp:nvSpPr>
        <dsp:cNvPr id="0" name=""/>
        <dsp:cNvSpPr/>
      </dsp:nvSpPr>
      <dsp:spPr>
        <a:xfrm>
          <a:off x="960126" y="1463050"/>
          <a:ext cx="365762" cy="3657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125402" y="1459502"/>
          <a:ext cx="7215238" cy="365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ČÍSLO PROJEKKTU: </a:t>
          </a:r>
          <a:r>
            <a:rPr lang="cs-CZ" sz="1200" kern="1200" dirty="0" smtClean="0"/>
            <a:t>2674/21/7.1.4/2011  </a:t>
          </a:r>
          <a:endParaRPr lang="cs-CZ" sz="1200" kern="1200" dirty="0"/>
        </a:p>
      </dsp:txBody>
      <dsp:txXfrm>
        <a:off x="1125402" y="1459502"/>
        <a:ext cx="7215238" cy="365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842FF0-BE91-436B-9DF4-446C8B1EE765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1A40896-5D58-479F-BC84-D5E7EF4FA86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AZv6TeSfE0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ud&amp;ex=1" TargetMode="External"/><Relationship Id="rId13" Type="http://schemas.openxmlformats.org/officeDocument/2006/relationships/hyperlink" Target="http://www.youtube.com/watch?v=pAZv6TeSfE0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office.microsoft.com/cs-cz/images/results.aspx?qu=silnice&amp;ex=1" TargetMode="External"/><Relationship Id="rId12" Type="http://schemas.openxmlformats.org/officeDocument/2006/relationships/hyperlink" Target="http://office.microsoft.com/cs-cz/images/results.aspx?qu=%C2%A8d%C3%ADvka&amp;ex=1" TargetMode="External"/><Relationship Id="rId2" Type="http://schemas.openxmlformats.org/officeDocument/2006/relationships/hyperlink" Target="http://christianbackgrounds.info/smile-pictures-wallpaper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sob&amp;ex=1" TargetMode="External"/><Relationship Id="rId11" Type="http://schemas.openxmlformats.org/officeDocument/2006/relationships/hyperlink" Target="http://office.microsoft.com/cs-cz/images/results.aspx?qu=seno&amp;ex=1" TargetMode="External"/><Relationship Id="rId5" Type="http://schemas.openxmlformats.org/officeDocument/2006/relationships/hyperlink" Target="http://office.microsoft.com/cs-cz/images/results.aspx?qu=sekyra&amp;ex=1" TargetMode="External"/><Relationship Id="rId10" Type="http://schemas.openxmlformats.org/officeDocument/2006/relationships/hyperlink" Target="http://office.microsoft.com/cs-cz/images/results.aspx?qu=s%C5%AFl&amp;ex=1" TargetMode="External"/><Relationship Id="rId4" Type="http://schemas.openxmlformats.org/officeDocument/2006/relationships/hyperlink" Target="http://office.microsoft.com/cs-cz/images/results.aspx?qu=sal%C3%A1m&amp;ex=1" TargetMode="External"/><Relationship Id="rId9" Type="http://schemas.openxmlformats.org/officeDocument/2006/relationships/hyperlink" Target="http://office.microsoft.com/cs-cz/images/results.aspx?qu=sanitka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endParaRPr lang="cs-CZ" sz="12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920674079"/>
              </p:ext>
            </p:extLst>
          </p:nvPr>
        </p:nvGraphicFramePr>
        <p:xfrm>
          <a:off x="428596" y="928670"/>
          <a:ext cx="835824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3643314"/>
            <a:ext cx="7848872" cy="20002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určen pro žáky 1. ročníku</a:t>
            </a:r>
          </a:p>
          <a:p>
            <a:r>
              <a:rPr lang="cs-CZ" dirty="0" smtClean="0"/>
              <a:t>je určen pro práci na interaktivní tabuli</a:t>
            </a:r>
          </a:p>
          <a:p>
            <a:r>
              <a:rPr lang="cs-CZ" dirty="0" smtClean="0"/>
              <a:t>žáci sluchem rozlišují znění slabik, určují grafický záznam slabik</a:t>
            </a:r>
          </a:p>
          <a:p>
            <a:r>
              <a:rPr lang="cs-CZ" dirty="0" smtClean="0"/>
              <a:t>žáci čtou slabiku se stejnou souhláskou, </a:t>
            </a:r>
            <a:r>
              <a:rPr lang="cs-CZ" dirty="0" err="1" smtClean="0"/>
              <a:t>souhláskou</a:t>
            </a:r>
            <a:r>
              <a:rPr lang="cs-CZ" dirty="0" smtClean="0"/>
              <a:t> </a:t>
            </a:r>
            <a:r>
              <a:rPr lang="cs-CZ" dirty="0" smtClean="0"/>
              <a:t>s</a:t>
            </a:r>
            <a:endParaRPr lang="cs-CZ" dirty="0" smtClean="0"/>
          </a:p>
          <a:p>
            <a:r>
              <a:rPr lang="cs-CZ" dirty="0" smtClean="0"/>
              <a:t>žáci spojují slabiky s obrázky, </a:t>
            </a:r>
            <a:r>
              <a:rPr lang="cs-CZ" dirty="0" err="1" smtClean="0"/>
              <a:t>obrázky</a:t>
            </a:r>
            <a:r>
              <a:rPr lang="cs-CZ" dirty="0" smtClean="0"/>
              <a:t> se slabikami</a:t>
            </a:r>
          </a:p>
          <a:p>
            <a:pPr>
              <a:buFont typeface="Arial" charset="0"/>
              <a:buChar char="•"/>
            </a:pPr>
            <a:r>
              <a:rPr lang="cs-CZ" dirty="0" smtClean="0"/>
              <a:t>psaní slabik se souhláskou s</a:t>
            </a:r>
          </a:p>
          <a:p>
            <a:pPr>
              <a:buFont typeface="Arial" charset="0"/>
              <a:buChar char="•"/>
            </a:pPr>
            <a:r>
              <a:rPr lang="cs-CZ" dirty="0" smtClean="0"/>
              <a:t>opakování  již osvojených slabik</a:t>
            </a:r>
          </a:p>
          <a:p>
            <a:pPr>
              <a:buFont typeface="Arial" charset="0"/>
              <a:buChar char="•"/>
            </a:pPr>
            <a:r>
              <a:rPr lang="cs-CZ" dirty="0" smtClean="0"/>
              <a:t>čtení s porozuměním, cvičení paměti</a:t>
            </a:r>
          </a:p>
          <a:p>
            <a:r>
              <a:rPr lang="cs-CZ" dirty="0" smtClean="0"/>
              <a:t>materiál byl vytvořen a pilotován v prvním pololetí škol. roku 2012/2013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Společně s Dorotkou vyhledej slabiku k dvojici </a:t>
            </a:r>
            <a:r>
              <a:rPr lang="cs-CZ" sz="2400" dirty="0" smtClean="0"/>
              <a:t>písmen.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  <a:p>
            <a:pPr>
              <a:buNone/>
            </a:pPr>
            <a:endParaRPr lang="cs-CZ" sz="1200" dirty="0"/>
          </a:p>
        </p:txBody>
      </p:sp>
      <p:sp>
        <p:nvSpPr>
          <p:cNvPr id="14" name="Obdélník 13"/>
          <p:cNvSpPr/>
          <p:nvPr/>
        </p:nvSpPr>
        <p:spPr>
          <a:xfrm>
            <a:off x="2339752" y="544522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sa</a:t>
            </a:r>
            <a:endParaRPr lang="cs-CZ" sz="3600" dirty="0"/>
          </a:p>
        </p:txBody>
      </p:sp>
      <p:sp>
        <p:nvSpPr>
          <p:cNvPr id="16" name="Obdélník 15"/>
          <p:cNvSpPr/>
          <p:nvPr/>
        </p:nvSpPr>
        <p:spPr>
          <a:xfrm>
            <a:off x="6732240" y="544522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se</a:t>
            </a:r>
            <a:endParaRPr lang="cs-CZ" sz="3600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544522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si</a:t>
            </a:r>
            <a:endParaRPr lang="cs-CZ" sz="3600" dirty="0"/>
          </a:p>
        </p:txBody>
      </p:sp>
      <p:sp>
        <p:nvSpPr>
          <p:cNvPr id="18" name="Obdélník 17"/>
          <p:cNvSpPr/>
          <p:nvPr/>
        </p:nvSpPr>
        <p:spPr>
          <a:xfrm>
            <a:off x="899592" y="544522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so</a:t>
            </a:r>
            <a:endParaRPr lang="cs-CZ" sz="3600" dirty="0"/>
          </a:p>
        </p:txBody>
      </p:sp>
      <p:sp>
        <p:nvSpPr>
          <p:cNvPr id="19" name="Obdélník 18"/>
          <p:cNvSpPr/>
          <p:nvPr/>
        </p:nvSpPr>
        <p:spPr>
          <a:xfrm>
            <a:off x="3779912" y="544522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su</a:t>
            </a:r>
            <a:endParaRPr lang="cs-CZ" sz="3600" dirty="0"/>
          </a:p>
        </p:txBody>
      </p:sp>
      <p:sp>
        <p:nvSpPr>
          <p:cNvPr id="20" name="Obdélník 19"/>
          <p:cNvSpPr/>
          <p:nvPr/>
        </p:nvSpPr>
        <p:spPr>
          <a:xfrm>
            <a:off x="899592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1" name="Obdélník 20"/>
          <p:cNvSpPr/>
          <p:nvPr/>
        </p:nvSpPr>
        <p:spPr>
          <a:xfrm>
            <a:off x="2195736" y="2060848"/>
            <a:ext cx="5760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2" name="Obdélník 21"/>
          <p:cNvSpPr/>
          <p:nvPr/>
        </p:nvSpPr>
        <p:spPr>
          <a:xfrm>
            <a:off x="3635896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3" name="Obdélník 22"/>
          <p:cNvSpPr/>
          <p:nvPr/>
        </p:nvSpPr>
        <p:spPr>
          <a:xfrm>
            <a:off x="2843808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e</a:t>
            </a:r>
            <a:endParaRPr lang="cs-CZ" sz="3600" dirty="0"/>
          </a:p>
        </p:txBody>
      </p:sp>
      <p:sp>
        <p:nvSpPr>
          <p:cNvPr id="24" name="Obdélník 23"/>
          <p:cNvSpPr/>
          <p:nvPr/>
        </p:nvSpPr>
        <p:spPr>
          <a:xfrm>
            <a:off x="4211960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i</a:t>
            </a:r>
            <a:endParaRPr lang="cs-CZ" sz="3600" dirty="0"/>
          </a:p>
        </p:txBody>
      </p:sp>
      <p:sp>
        <p:nvSpPr>
          <p:cNvPr id="25" name="Obdélník 24"/>
          <p:cNvSpPr/>
          <p:nvPr/>
        </p:nvSpPr>
        <p:spPr>
          <a:xfrm>
            <a:off x="1475656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26" name="Obdélník 25"/>
          <p:cNvSpPr/>
          <p:nvPr/>
        </p:nvSpPr>
        <p:spPr>
          <a:xfrm>
            <a:off x="5652120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o</a:t>
            </a:r>
            <a:endParaRPr lang="cs-CZ" sz="3600" dirty="0"/>
          </a:p>
        </p:txBody>
      </p:sp>
      <p:sp>
        <p:nvSpPr>
          <p:cNvPr id="27" name="Obdélník 26"/>
          <p:cNvSpPr/>
          <p:nvPr/>
        </p:nvSpPr>
        <p:spPr>
          <a:xfrm>
            <a:off x="6516216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8" name="Obdélník 27"/>
          <p:cNvSpPr/>
          <p:nvPr/>
        </p:nvSpPr>
        <p:spPr>
          <a:xfrm>
            <a:off x="5076056" y="2060848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</a:t>
            </a:r>
            <a:endParaRPr lang="cs-CZ" sz="3600" dirty="0"/>
          </a:p>
        </p:txBody>
      </p:sp>
      <p:sp>
        <p:nvSpPr>
          <p:cNvPr id="29" name="Obdélník 28"/>
          <p:cNvSpPr/>
          <p:nvPr/>
        </p:nvSpPr>
        <p:spPr>
          <a:xfrm>
            <a:off x="7092280" y="2060848"/>
            <a:ext cx="5760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u</a:t>
            </a:r>
            <a:endParaRPr lang="cs-CZ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0.46458 -0.25208 " pathEditMode="relative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-0.17604 -0.255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0.32292 -0.24166 " pathEditMode="relative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15746 -0.25208 " pathEditMode="relative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49618 -0.252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endParaRPr lang="cs-CZ" sz="1200" b="1" dirty="0"/>
          </a:p>
        </p:txBody>
      </p:sp>
      <p:sp>
        <p:nvSpPr>
          <p:cNvPr id="4" name="Obdélník 3"/>
          <p:cNvSpPr/>
          <p:nvPr/>
        </p:nvSpPr>
        <p:spPr>
          <a:xfrm>
            <a:off x="611560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1187624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Á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3347864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4644008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8" name="Obdélník 7"/>
          <p:cNvSpPr/>
          <p:nvPr/>
        </p:nvSpPr>
        <p:spPr>
          <a:xfrm>
            <a:off x="5220072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Ó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2627784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É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1979712" y="2348880"/>
            <a:ext cx="5760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3923928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Í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5940152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13" name="Obdélník 12"/>
          <p:cNvSpPr/>
          <p:nvPr/>
        </p:nvSpPr>
        <p:spPr>
          <a:xfrm>
            <a:off x="6516216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Ú</a:t>
            </a:r>
            <a:endParaRPr lang="cs-CZ" b="1" dirty="0"/>
          </a:p>
        </p:txBody>
      </p:sp>
      <p:sp>
        <p:nvSpPr>
          <p:cNvPr id="14" name="Obdélník 13"/>
          <p:cNvSpPr/>
          <p:nvPr/>
        </p:nvSpPr>
        <p:spPr>
          <a:xfrm>
            <a:off x="7236296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15" name="Obdélník 14"/>
          <p:cNvSpPr/>
          <p:nvPr/>
        </p:nvSpPr>
        <p:spPr>
          <a:xfrm>
            <a:off x="7812360" y="2348880"/>
            <a:ext cx="5040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Ů</a:t>
            </a:r>
            <a:endParaRPr lang="cs-CZ" b="1" dirty="0"/>
          </a:p>
        </p:txBody>
      </p:sp>
      <p:sp>
        <p:nvSpPr>
          <p:cNvPr id="16" name="Obdélník 15"/>
          <p:cNvSpPr/>
          <p:nvPr/>
        </p:nvSpPr>
        <p:spPr>
          <a:xfrm>
            <a:off x="7380312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SÁ</a:t>
            </a:r>
            <a:endParaRPr lang="cs-CZ" b="1" dirty="0"/>
          </a:p>
        </p:txBody>
      </p:sp>
      <p:sp>
        <p:nvSpPr>
          <p:cNvPr id="17" name="Obdélník 16"/>
          <p:cNvSpPr/>
          <p:nvPr/>
        </p:nvSpPr>
        <p:spPr>
          <a:xfrm>
            <a:off x="4788024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SÉ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683568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SÓ</a:t>
            </a:r>
            <a:endParaRPr lang="cs-CZ" b="1" dirty="0"/>
          </a:p>
        </p:txBody>
      </p:sp>
      <p:sp>
        <p:nvSpPr>
          <p:cNvPr id="19" name="Obdélník 18"/>
          <p:cNvSpPr/>
          <p:nvPr/>
        </p:nvSpPr>
        <p:spPr>
          <a:xfrm>
            <a:off x="3419872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SÚ</a:t>
            </a:r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2051720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SÍ</a:t>
            </a:r>
            <a:endParaRPr lang="cs-CZ" b="1" dirty="0"/>
          </a:p>
        </p:txBody>
      </p:sp>
      <p:sp>
        <p:nvSpPr>
          <p:cNvPr id="21" name="Obdélník 20"/>
          <p:cNvSpPr/>
          <p:nvPr/>
        </p:nvSpPr>
        <p:spPr>
          <a:xfrm>
            <a:off x="6084168" y="5229200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SŮ</a:t>
            </a:r>
            <a:endParaRPr lang="cs-CZ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0.44878 -0.19954 " pathEditMode="relative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4.44444E-6 L 0.14947 -0.19954 " pathEditMode="relative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0.29149 -0.19954 " pathEditMode="relative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0348 L -0.30191 -0.192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0" y="-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0.14966 -0.19954 " pathEditMode="relative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74827 -0.19954 " pathEditMode="relative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Obrázek pojmenuj, vytleskej počet slabik a k obrázkům přiřaď správnou slabiku.</a:t>
            </a:r>
            <a:endParaRPr lang="cs-CZ" sz="2000" dirty="0"/>
          </a:p>
        </p:txBody>
      </p:sp>
      <p:pic>
        <p:nvPicPr>
          <p:cNvPr id="21506" name="Picture 2" descr="masa,potraviny,salámy,stolování,uzen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1170025" cy="1170025"/>
          </a:xfrm>
          <a:prstGeom prst="rect">
            <a:avLst/>
          </a:prstGeom>
          <a:noFill/>
        </p:spPr>
      </p:pic>
      <p:pic>
        <p:nvPicPr>
          <p:cNvPr id="21508" name="Picture 4" descr="nástroje,průmyslová odvětví,sekery,železářs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4984"/>
            <a:ext cx="1170025" cy="1170025"/>
          </a:xfrm>
          <a:prstGeom prst="rect">
            <a:avLst/>
          </a:prstGeom>
          <a:noFill/>
        </p:spPr>
      </p:pic>
      <p:pic>
        <p:nvPicPr>
          <p:cNvPr id="21510" name="Picture 6" descr="příroda,savci,sobi,tvorové,život v přírodě,zvíř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365104"/>
            <a:ext cx="1170025" cy="1170025"/>
          </a:xfrm>
          <a:prstGeom prst="rect">
            <a:avLst/>
          </a:prstGeom>
          <a:noFill/>
        </p:spPr>
      </p:pic>
      <p:pic>
        <p:nvPicPr>
          <p:cNvPr id="21512" name="Picture 8" descr="dálnice,dálniční značky,doprava,silnice,zna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2276872"/>
            <a:ext cx="1170025" cy="1170025"/>
          </a:xfrm>
          <a:prstGeom prst="rect">
            <a:avLst/>
          </a:prstGeom>
          <a:noFill/>
        </p:spPr>
      </p:pic>
      <p:pic>
        <p:nvPicPr>
          <p:cNvPr id="21514" name="Picture 10" descr="dřevěné sudy,kontejnery,průmyslová odvětví,sud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517232"/>
            <a:ext cx="1152128" cy="115212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444208" y="609329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SO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84368" y="285293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SI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20272" y="4581128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SU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3501008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4208" y="1916832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</a:t>
            </a:r>
            <a:endParaRPr lang="cs-CZ" sz="2400" b="1" dirty="0"/>
          </a:p>
        </p:txBody>
      </p:sp>
      <p:sp>
        <p:nvSpPr>
          <p:cNvPr id="16" name="Vývojový diagram: spojka 15"/>
          <p:cNvSpPr/>
          <p:nvPr/>
        </p:nvSpPr>
        <p:spPr>
          <a:xfrm>
            <a:off x="1907704" y="3212976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1619672" y="3212976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251520" y="227687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1331640" y="3212976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251520" y="443711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539552" y="443711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827584" y="443711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67544" y="6525344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1475656" y="551723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Mínus 24"/>
          <p:cNvSpPr/>
          <p:nvPr/>
        </p:nvSpPr>
        <p:spPr>
          <a:xfrm>
            <a:off x="539552" y="2132856"/>
            <a:ext cx="360040" cy="576064"/>
          </a:xfrm>
          <a:prstGeom prst="mathMinus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5.18519E-6 L -0.55122 0.26251 " pathEditMode="relative" ptsTypes="AA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77778E-6 C -0.22187 0.16851 -0.44375 0.33726 -0.47986 0.39699 C -0.51597 0.45671 -0.225 0.39351 -0.21666 0.35879 C -0.20833 0.32407 -0.36927 0.25023 -0.42986 0.18888 C -0.49045 0.12754 -0.53524 0.05902 -0.57986 -0.0095 " pathEditMode="relative" ptsTypes="aaaaA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5.92593E-6 C -0.2165 0.16551 -0.43282 0.33102 -0.44167 0.28403 C -0.45053 0.23704 -0.05487 -0.24768 -0.05348 -0.28263 C -0.05209 -0.31759 -0.35816 0.07408 -0.43334 0.07454 C -0.50851 0.07501 -0.5066 -0.10231 -0.50469 -0.27939 " pathEditMode="relative" ptsTypes="aaaaA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5 -7.40741E-7 C 0.08055 -0.32315 0.17153 -0.64653 0.12066 -0.64606 C 0.06979 -0.6456 -0.21233 -0.07639 -0.31511 0.00324 C -0.41788 0.08333 -0.45695 -0.0419 -0.49601 -0.1669 " pathEditMode="relative" rAng="0" ptsTypes="aaaA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00" y="-28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-0.15643 -0.20764 -0.31233 -0.41505 -0.38212 -0.40787 C -0.45191 -0.40069 -0.37604 -0.06111 -0.4191 0.04282 C -0.46233 0.14676 -0.55139 0.18125 -0.64045 0.21597 " pathEditMode="relative" ptsTypes="aaaA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Obrázek pojmenuj, vytleskej počet slabik. K slabice přiřaď správný  obrázek.</a:t>
            </a:r>
            <a:endParaRPr lang="cs-CZ" sz="2400" dirty="0"/>
          </a:p>
        </p:txBody>
      </p:sp>
      <p:pic>
        <p:nvPicPr>
          <p:cNvPr id="20482" name="Picture 2" descr="auta,automobily,doprava,pohotovostní služby,pohotovostní vozidla,sanitky,vozidla,zdravotní péč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45224"/>
            <a:ext cx="960041" cy="960041"/>
          </a:xfrm>
          <a:prstGeom prst="rect">
            <a:avLst/>
          </a:prstGeom>
          <a:noFill/>
        </p:spPr>
      </p:pic>
      <p:pic>
        <p:nvPicPr>
          <p:cNvPr id="20484" name="Picture 4" descr="chuťové přísady,potraviny,slánky,sol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93096"/>
            <a:ext cx="960041" cy="960041"/>
          </a:xfrm>
          <a:prstGeom prst="rect">
            <a:avLst/>
          </a:prstGeom>
          <a:noFill/>
        </p:spPr>
      </p:pic>
      <p:pic>
        <p:nvPicPr>
          <p:cNvPr id="20486" name="Picture 6" descr="seno,vidle,zemědělství,žo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140968"/>
            <a:ext cx="960041" cy="960041"/>
          </a:xfrm>
          <a:prstGeom prst="rect">
            <a:avLst/>
          </a:prstGeom>
          <a:noFill/>
        </p:spPr>
      </p:pic>
      <p:pic>
        <p:nvPicPr>
          <p:cNvPr id="20488" name="Picture 8" descr="africký původ,Afroameričané,copánky,copy,děti,dětičky,děvčata,hrající si,hry,ohony,rekreace,skákání,švihadla,švihadlo,volný ča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1916832"/>
            <a:ext cx="960041" cy="96004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940152" y="328498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SŮ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64288" y="213285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SE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558924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SA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 rot="10800000" flipV="1">
            <a:off x="7236296" y="436510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SO</a:t>
            </a:r>
            <a:endParaRPr lang="cs-CZ" sz="2000" b="1" dirty="0"/>
          </a:p>
        </p:txBody>
      </p:sp>
      <p:sp>
        <p:nvSpPr>
          <p:cNvPr id="13" name="Vývojový diagram: spojka 12"/>
          <p:cNvSpPr/>
          <p:nvPr/>
        </p:nvSpPr>
        <p:spPr>
          <a:xfrm>
            <a:off x="1259632" y="6309320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323528" y="2852936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1259632" y="407707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1547664" y="4077072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971600" y="6309320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1547664" y="6309320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611560" y="2852936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ínus 20"/>
          <p:cNvSpPr/>
          <p:nvPr/>
        </p:nvSpPr>
        <p:spPr>
          <a:xfrm>
            <a:off x="251520" y="5085184"/>
            <a:ext cx="360040" cy="576064"/>
          </a:xfrm>
          <a:prstGeom prst="mathMinus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6.66667E-6 C 0.03802 0.26967 0.07621 0.53958 0.04166 0.52361 C 0.00711 0.50763 -0.17813 -0.08612 -0.20712 -0.09538 C -0.23611 -0.10464 -0.12257 0.44722 -0.13212 0.46805 C -0.14167 0.48888 -0.24427 0.04374 -0.26424 0.03009 C -0.28421 0.01643 -0.24445 0.36597 -0.25226 0.38564 C -0.26007 0.40532 -0.29497 0.15694 -0.31059 0.14745 C -0.32622 0.13796 -0.33525 0.32824 -0.34636 0.32847 C -0.35747 0.3287 -0.36198 0.15509 -0.37726 0.14907 C -0.39254 0.14305 -0.42587 0.28773 -0.43802 0.29189 C -0.45018 0.29606 -0.44271 0.17083 -0.45 0.17453 C -0.4573 0.17824 -0.47483 0.31226 -0.48212 0.31411 C -0.48941 0.31597 -0.48629 0.19097 -0.49393 0.18564 C -0.50157 0.18032 -0.52014 0.27893 -0.52848 0.2824 C -0.53681 0.28587 -0.54046 0.24606 -0.54393 0.20624 " pathEditMode="relative" ptsTypes="aaaaaaaaaaaaaaA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C -0.05104 -0.15463 -0.10226 -0.30903 -0.11892 -0.31898 C -0.13594 -0.32893 -0.08872 -0.08009 -0.10104 -0.06042 C -0.11337 -0.04074 -0.18333 -0.21204 -0.19271 -0.20162 C -0.20208 -0.1912 -0.15243 -0.01921 -0.15729 0.00162 C -0.16181 0.02245 -0.22778 -0.10787 -0.22136 -0.07616 C -0.21493 -0.04444 -0.14132 0.12662 -0.11892 0.19213 C -0.09653 0.25764 -0.06736 0.32315 -0.08681 0.31736 C -0.10625 0.31158 -0.21788 0.15185 -0.23559 0.15718 C -0.2533 0.1625 -0.19184 0.35625 -0.19271 0.34931 C -0.19358 0.34236 -0.22361 0.12963 -0.24045 0.11597 C -0.25729 0.10232 -0.28021 0.28079 -0.29392 0.26667 C -0.30764 0.25255 -0.30886 0.03519 -0.32257 0.03171 C -0.33629 0.02824 -0.36354 0.22801 -0.37604 0.24607 C -0.38854 0.26412 -0.38785 0.13912 -0.39757 0.13958 C -0.40729 0.14005 -0.42708 0.24607 -0.43438 0.24931 C -0.44167 0.25255 -0.43611 0.15533 -0.44149 0.1588 C -0.44688 0.16227 -0.45382 0.26759 -0.46649 0.26991 C -0.47917 0.27222 -0.50608 0.17778 -0.51771 0.17292 C -0.52934 0.16806 -0.53542 0.2331 -0.53681 0.2412 C -0.5382 0.24931 -0.53212 0.23565 -0.52604 0.22222 " pathEditMode="relative" ptsTypes="aaaaaaaaaaaaaaaaaaaaA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4.07407E-6 C 0.08438 -0.15278 0.16876 -0.30533 0.13699 -0.37616 C 0.10522 -0.44699 -0.12308 -0.52107 -0.19044 -0.42547 C -0.25781 -0.32986 -0.30399 0.08356 -0.26666 0.19676 C -0.22951 0.30995 -0.02152 0.28032 0.03334 0.25393 C 0.0882 0.22754 0.09914 0.08588 0.06199 0.03819 C 0.02483 -0.00949 -0.09843 -0.01574 -0.1894 -0.03172 C -0.28003 -0.04769 -0.43923 -0.01135 -0.48333 -0.05718 C -0.52742 -0.10301 -0.51145 -0.25278 -0.45364 -0.30625 C -0.39583 -0.35973 -0.21909 -0.38611 -0.13576 -0.37778 C -0.05242 -0.36945 0.05087 -0.30394 0.04636 -0.25556 C 0.04185 -0.20718 -0.0868 -0.0926 -0.16319 -0.08727 C -0.23923 -0.08195 -0.36353 -0.17338 -0.41076 -0.22385 C -0.45798 -0.27431 -0.41406 -0.36598 -0.44635 -0.39051 C -0.47864 -0.41505 -0.56735 -0.38681 -0.60468 -0.37153 C -0.64201 -0.35625 -0.65624 -0.32732 -0.67031 -0.29838 " pathEditMode="relative" ptsTypes="aaaaaaaaaaaaaaaA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77778E-6 C -0.1401 -0.30069 -0.28004 -0.60115 -0.24653 -0.66504 C -0.21302 -0.72893 0.17917 -0.49189 0.20104 -0.38402 C 0.22292 -0.27615 -0.01493 0.01667 -0.11563 -0.01736 C -0.21632 -0.05138 -0.46181 -0.5912 -0.40365 -0.58888 C -0.34549 -0.58657 0.21285 -0.11296 0.23333 -0.00324 C 0.25382 0.10649 -0.18507 0.10579 -0.28108 0.06991 C -0.37708 0.03403 -0.31215 -0.21041 -0.34288 -0.21898 C -0.37361 -0.22754 -0.41962 -0.10439 -0.46563 0.01899 " pathEditMode="relative" ptsTypes="aaaaaaaaA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Čti s Dorotkou slabiky a pak samostatně.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532440" cy="5157192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200" dirty="0" smtClean="0"/>
          </a:p>
          <a:p>
            <a:pPr algn="just">
              <a:buNone/>
            </a:pPr>
            <a:r>
              <a:rPr lang="cs-CZ" sz="1400" b="1" dirty="0" smtClean="0"/>
              <a:t>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Sa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si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so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su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 Se               si                  </a:t>
            </a: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Su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so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se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sa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Sí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se              </a:t>
            </a: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su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so</a:t>
            </a:r>
            <a:r>
              <a:rPr lang="cs-CZ" sz="1800" b="1" smtClean="0">
                <a:latin typeface="Arial Black" pitchFamily="34" charset="0"/>
                <a:cs typeface="Aharoni" pitchFamily="2" charset="-79"/>
              </a:rPr>
              <a:t>                si  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Sá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So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su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</a:t>
            </a: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Si             se                So 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só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se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Sé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</a:t>
            </a:r>
          </a:p>
          <a:p>
            <a:pPr algn="just">
              <a:buNone/>
            </a:pP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</a:t>
            </a:r>
          </a:p>
          <a:p>
            <a:pPr algn="just">
              <a:buNone/>
            </a:pPr>
            <a:endParaRPr lang="cs-CZ" sz="1800" b="1" dirty="0" smtClean="0">
              <a:latin typeface="Arial Black" pitchFamily="34" charset="0"/>
              <a:cs typeface="Aharoni" pitchFamily="2" charset="-79"/>
            </a:endParaRPr>
          </a:p>
          <a:p>
            <a:pPr algn="just">
              <a:buNone/>
            </a:pP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Sů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su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si   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Sí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se               </a:t>
            </a:r>
            <a:r>
              <a:rPr lang="cs-CZ" sz="1800" b="1" dirty="0" err="1" smtClean="0">
                <a:latin typeface="Arial Black" pitchFamily="34" charset="0"/>
                <a:cs typeface="Aharoni" pitchFamily="2" charset="-79"/>
              </a:rPr>
              <a:t>Sé</a:t>
            </a:r>
            <a:r>
              <a:rPr lang="cs-CZ" sz="1800" b="1" dirty="0" smtClean="0">
                <a:latin typeface="Arial Black" pitchFamily="34" charset="0"/>
                <a:cs typeface="Aharoni" pitchFamily="2" charset="-79"/>
              </a:rPr>
              <a:t>                    </a:t>
            </a:r>
            <a:endParaRPr lang="cs-CZ" sz="1800" b="1" dirty="0"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Opakuj si  s Dorotkou slabiky. Čti pozorně a správně.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800" dirty="0" err="1" smtClean="0"/>
              <a:t>Su</a:t>
            </a:r>
            <a:r>
              <a:rPr lang="cs-CZ" sz="2800" dirty="0" smtClean="0"/>
              <a:t>       </a:t>
            </a:r>
            <a:r>
              <a:rPr lang="cs-CZ" sz="2800" dirty="0" err="1" smtClean="0"/>
              <a:t>lí</a:t>
            </a:r>
            <a:r>
              <a:rPr lang="cs-CZ" sz="2800" dirty="0" smtClean="0"/>
              <a:t>      má       </a:t>
            </a:r>
            <a:r>
              <a:rPr lang="cs-CZ" sz="2800" dirty="0" err="1" smtClean="0"/>
              <a:t>lo</a:t>
            </a:r>
            <a:r>
              <a:rPr lang="cs-CZ" sz="2800" dirty="0" smtClean="0"/>
              <a:t>       </a:t>
            </a:r>
            <a:r>
              <a:rPr lang="cs-CZ" sz="2800" dirty="0" err="1" smtClean="0"/>
              <a:t>sa</a:t>
            </a:r>
            <a:r>
              <a:rPr lang="cs-CZ" sz="2800" dirty="0" smtClean="0"/>
              <a:t>      </a:t>
            </a:r>
            <a:r>
              <a:rPr lang="cs-CZ" sz="2800" dirty="0" err="1" smtClean="0"/>
              <a:t>me</a:t>
            </a:r>
            <a:r>
              <a:rPr lang="cs-CZ" sz="2800" dirty="0" smtClean="0"/>
              <a:t>     </a:t>
            </a:r>
            <a:r>
              <a:rPr lang="cs-CZ" sz="2800" dirty="0" err="1" smtClean="0"/>
              <a:t>Lů</a:t>
            </a:r>
            <a:r>
              <a:rPr lang="cs-CZ" sz="2800" dirty="0" smtClean="0"/>
              <a:t>      si      Mu    </a:t>
            </a:r>
            <a:r>
              <a:rPr lang="cs-CZ" sz="2800" dirty="0" err="1" smtClean="0"/>
              <a:t>sé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err="1" smtClean="0"/>
              <a:t>Mo</a:t>
            </a:r>
            <a:r>
              <a:rPr lang="cs-CZ" sz="2800" dirty="0" smtClean="0"/>
              <a:t>     </a:t>
            </a:r>
            <a:r>
              <a:rPr lang="cs-CZ" sz="2800" dirty="0" err="1" smtClean="0"/>
              <a:t>le</a:t>
            </a:r>
            <a:r>
              <a:rPr lang="cs-CZ" sz="2800" dirty="0" smtClean="0"/>
              <a:t>      </a:t>
            </a:r>
            <a:r>
              <a:rPr lang="cs-CZ" sz="2800" dirty="0" err="1" smtClean="0"/>
              <a:t>Sí</a:t>
            </a:r>
            <a:r>
              <a:rPr lang="cs-CZ" sz="2800" dirty="0" smtClean="0"/>
              <a:t>         </a:t>
            </a:r>
            <a:r>
              <a:rPr lang="cs-CZ" sz="2800" dirty="0" err="1" smtClean="0"/>
              <a:t>lá</a:t>
            </a:r>
            <a:r>
              <a:rPr lang="cs-CZ" sz="2800" dirty="0" smtClean="0"/>
              <a:t>        Mi     </a:t>
            </a:r>
            <a:r>
              <a:rPr lang="cs-CZ" sz="2800" dirty="0" err="1" smtClean="0"/>
              <a:t>lo</a:t>
            </a:r>
            <a:r>
              <a:rPr lang="cs-CZ" sz="2800" dirty="0" smtClean="0"/>
              <a:t>       </a:t>
            </a:r>
            <a:r>
              <a:rPr lang="cs-CZ" sz="2800" dirty="0" err="1" smtClean="0"/>
              <a:t>Su</a:t>
            </a:r>
            <a:r>
              <a:rPr lang="cs-CZ" sz="2800" dirty="0" smtClean="0"/>
              <a:t>     se     má    </a:t>
            </a:r>
            <a:r>
              <a:rPr lang="cs-CZ" sz="2800" dirty="0" err="1" smtClean="0"/>
              <a:t>lé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err="1" smtClean="0"/>
              <a:t>Ló</a:t>
            </a:r>
            <a:r>
              <a:rPr lang="cs-CZ" sz="2800" dirty="0" smtClean="0"/>
              <a:t>       </a:t>
            </a:r>
            <a:r>
              <a:rPr lang="cs-CZ" sz="2800" dirty="0" err="1" smtClean="0"/>
              <a:t>sá</a:t>
            </a:r>
            <a:r>
              <a:rPr lang="cs-CZ" sz="2800" dirty="0" smtClean="0"/>
              <a:t>     mé       </a:t>
            </a:r>
            <a:r>
              <a:rPr lang="cs-CZ" sz="2800" dirty="0" err="1" smtClean="0"/>
              <a:t>lí</a:t>
            </a:r>
            <a:r>
              <a:rPr lang="cs-CZ" sz="2800" dirty="0" smtClean="0"/>
              <a:t>         </a:t>
            </a:r>
            <a:r>
              <a:rPr lang="cs-CZ" sz="2800" dirty="0" err="1" smtClean="0"/>
              <a:t>sů</a:t>
            </a:r>
            <a:r>
              <a:rPr lang="cs-CZ" sz="2800" dirty="0" smtClean="0"/>
              <a:t>     </a:t>
            </a:r>
            <a:r>
              <a:rPr lang="cs-CZ" sz="2800" dirty="0" err="1" smtClean="0"/>
              <a:t>mú</a:t>
            </a:r>
            <a:r>
              <a:rPr lang="cs-CZ" sz="2800" dirty="0" smtClean="0"/>
              <a:t>     li       La     So     mi  </a:t>
            </a:r>
            <a:endParaRPr lang="cs-CZ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Obtáhni si tvary a slabiky si vyzkoušej napsat.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800" b="1" dirty="0" err="1" smtClean="0"/>
              <a:t>Sa</a:t>
            </a:r>
            <a:r>
              <a:rPr lang="cs-CZ" sz="1800" b="1" dirty="0" smtClean="0"/>
              <a:t>____________________________________________________________________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Se____________________________________________________________________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/>
          </a:p>
          <a:p>
            <a:pPr>
              <a:buNone/>
            </a:pPr>
            <a:r>
              <a:rPr lang="cs-CZ" sz="1800" b="1" dirty="0" smtClean="0"/>
              <a:t>Si____________________________________________________________________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err="1" smtClean="0"/>
              <a:t>Su</a:t>
            </a:r>
            <a:r>
              <a:rPr lang="cs-CZ" sz="1800" b="1" dirty="0" smtClean="0"/>
              <a:t>____________________________________________________________________</a:t>
            </a:r>
          </a:p>
          <a:p>
            <a:pPr>
              <a:buNone/>
            </a:pPr>
            <a:endParaRPr lang="cs-CZ" sz="18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Přečti si věty. Zapamatuj si aspoň dvě věty a  zkus je složit za pomoci skládací abecedy.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2400" dirty="0" smtClean="0"/>
              <a:t>Máma  solí.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Malé  sele  má  sílu.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Máme mimi.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Solí se maso?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Ela láme.</a:t>
            </a:r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JSI ŠIKULKA!!!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 descr="smil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412776"/>
            <a:ext cx="6278033" cy="470852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115616" y="5805264"/>
            <a:ext cx="550072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ZAZPÍVEJ SI SE MNOU !!!</a:t>
            </a:r>
            <a:endParaRPr lang="cs-CZ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Veselý obličej 5">
            <a:hlinkClick r:id="rId3"/>
          </p:cNvPr>
          <p:cNvSpPr/>
          <p:nvPr/>
        </p:nvSpPr>
        <p:spPr>
          <a:xfrm>
            <a:off x="6804248" y="5877272"/>
            <a:ext cx="432048" cy="504056"/>
          </a:xfrm>
          <a:prstGeom prst="smileyFace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2800" dirty="0" smtClean="0">
                <a:hlinkClick r:id="rId2"/>
              </a:rPr>
              <a:t>http://christianbackgrounds.info/smile-pictures-wallpapers/</a:t>
            </a:r>
            <a:endParaRPr lang="cs-CZ" sz="2800" dirty="0" smtClean="0"/>
          </a:p>
          <a:p>
            <a:r>
              <a:rPr lang="cs-CZ" sz="2800" dirty="0" smtClean="0">
                <a:hlinkClick r:id="rId3"/>
              </a:rPr>
              <a:t>http://office.</a:t>
            </a:r>
            <a:r>
              <a:rPr lang="cs-CZ" sz="2800" dirty="0" err="1" smtClean="0">
                <a:hlinkClick r:id="rId3"/>
              </a:rPr>
              <a:t>microsoft.com</a:t>
            </a:r>
            <a:endParaRPr lang="cs-CZ" sz="2800" dirty="0" smtClean="0"/>
          </a:p>
          <a:p>
            <a:r>
              <a:rPr lang="cs-CZ" sz="2800" dirty="0" smtClean="0">
                <a:hlinkClick r:id="rId4"/>
              </a:rPr>
              <a:t>http://office.</a:t>
            </a:r>
            <a:r>
              <a:rPr lang="cs-CZ" sz="2800" dirty="0" err="1" smtClean="0">
                <a:hlinkClick r:id="rId4"/>
              </a:rPr>
              <a:t>microsoft.com</a:t>
            </a:r>
            <a:r>
              <a:rPr lang="cs-CZ" sz="2800" dirty="0" smtClean="0">
                <a:hlinkClick r:id="rId4"/>
              </a:rPr>
              <a:t>/</a:t>
            </a:r>
            <a:r>
              <a:rPr lang="cs-CZ" sz="2800" dirty="0" err="1" smtClean="0">
                <a:hlinkClick r:id="rId4"/>
              </a:rPr>
              <a:t>cs</a:t>
            </a:r>
            <a:r>
              <a:rPr lang="cs-CZ" sz="2800" dirty="0" smtClean="0">
                <a:hlinkClick r:id="rId4"/>
              </a:rPr>
              <a:t>-</a:t>
            </a:r>
            <a:r>
              <a:rPr lang="cs-CZ" sz="2800" dirty="0" err="1" smtClean="0">
                <a:hlinkClick r:id="rId4"/>
              </a:rPr>
              <a:t>cz</a:t>
            </a:r>
            <a:r>
              <a:rPr lang="cs-CZ" sz="2800" dirty="0" smtClean="0">
                <a:hlinkClick r:id="rId4"/>
              </a:rPr>
              <a:t>/</a:t>
            </a:r>
            <a:r>
              <a:rPr lang="cs-CZ" sz="2800" dirty="0" err="1" smtClean="0">
                <a:hlinkClick r:id="rId4"/>
              </a:rPr>
              <a:t>images</a:t>
            </a:r>
            <a:r>
              <a:rPr lang="cs-CZ" sz="2800" dirty="0" smtClean="0">
                <a:hlinkClick r:id="rId4"/>
              </a:rPr>
              <a:t>/</a:t>
            </a:r>
            <a:r>
              <a:rPr lang="cs-CZ" sz="2800" dirty="0" err="1" smtClean="0">
                <a:hlinkClick r:id="rId4"/>
              </a:rPr>
              <a:t>results.aspx</a:t>
            </a:r>
            <a:r>
              <a:rPr lang="cs-CZ" sz="2800" dirty="0" smtClean="0">
                <a:hlinkClick r:id="rId4"/>
              </a:rPr>
              <a:t>?</a:t>
            </a:r>
            <a:r>
              <a:rPr lang="cs-CZ" sz="2800" dirty="0" err="1" smtClean="0">
                <a:hlinkClick r:id="rId4"/>
              </a:rPr>
              <a:t>qu</a:t>
            </a:r>
            <a:r>
              <a:rPr lang="cs-CZ" sz="2800" dirty="0" smtClean="0">
                <a:hlinkClick r:id="rId4"/>
              </a:rPr>
              <a:t>=</a:t>
            </a:r>
            <a:r>
              <a:rPr lang="cs-CZ" sz="2800" dirty="0" err="1" smtClean="0">
                <a:hlinkClick r:id="rId4"/>
              </a:rPr>
              <a:t>sal</a:t>
            </a:r>
            <a:r>
              <a:rPr lang="cs-CZ" sz="2800" dirty="0" smtClean="0">
                <a:hlinkClick r:id="rId4"/>
              </a:rPr>
              <a:t>%C3%A1m&amp;ex=1#</a:t>
            </a:r>
            <a:r>
              <a:rPr lang="cs-CZ" sz="2800" dirty="0" err="1" smtClean="0">
                <a:hlinkClick r:id="rId4"/>
              </a:rPr>
              <a:t>ai</a:t>
            </a:r>
            <a:r>
              <a:rPr lang="cs-CZ" sz="2800" dirty="0" smtClean="0">
                <a:hlinkClick r:id="rId4"/>
              </a:rPr>
              <a:t>:MC900088416|</a:t>
            </a:r>
            <a:endParaRPr lang="cs-CZ" sz="2800" dirty="0" smtClean="0"/>
          </a:p>
          <a:p>
            <a:r>
              <a:rPr lang="cs-CZ" sz="2800" dirty="0" smtClean="0">
                <a:hlinkClick r:id="rId5"/>
              </a:rPr>
              <a:t>http://office.</a:t>
            </a:r>
            <a:r>
              <a:rPr lang="cs-CZ" sz="2800" dirty="0" err="1" smtClean="0">
                <a:hlinkClick r:id="rId5"/>
              </a:rPr>
              <a:t>microsoft.com</a:t>
            </a:r>
            <a:r>
              <a:rPr lang="cs-CZ" sz="2800" dirty="0" smtClean="0">
                <a:hlinkClick r:id="rId5"/>
              </a:rPr>
              <a:t>/</a:t>
            </a:r>
            <a:r>
              <a:rPr lang="cs-CZ" sz="2800" dirty="0" err="1" smtClean="0">
                <a:hlinkClick r:id="rId5"/>
              </a:rPr>
              <a:t>cs</a:t>
            </a:r>
            <a:r>
              <a:rPr lang="cs-CZ" sz="2800" dirty="0" smtClean="0">
                <a:hlinkClick r:id="rId5"/>
              </a:rPr>
              <a:t>-</a:t>
            </a:r>
            <a:r>
              <a:rPr lang="cs-CZ" sz="2800" dirty="0" err="1" smtClean="0">
                <a:hlinkClick r:id="rId5"/>
              </a:rPr>
              <a:t>cz</a:t>
            </a:r>
            <a:r>
              <a:rPr lang="cs-CZ" sz="2800" dirty="0" smtClean="0">
                <a:hlinkClick r:id="rId5"/>
              </a:rPr>
              <a:t>/</a:t>
            </a:r>
            <a:r>
              <a:rPr lang="cs-CZ" sz="2800" dirty="0" err="1" smtClean="0">
                <a:hlinkClick r:id="rId5"/>
              </a:rPr>
              <a:t>images</a:t>
            </a:r>
            <a:r>
              <a:rPr lang="cs-CZ" sz="2800" dirty="0" smtClean="0">
                <a:hlinkClick r:id="rId5"/>
              </a:rPr>
              <a:t>/</a:t>
            </a:r>
            <a:r>
              <a:rPr lang="cs-CZ" sz="2800" dirty="0" err="1" smtClean="0">
                <a:hlinkClick r:id="rId5"/>
              </a:rPr>
              <a:t>results.aspx</a:t>
            </a:r>
            <a:r>
              <a:rPr lang="cs-CZ" sz="2800" dirty="0" smtClean="0">
                <a:hlinkClick r:id="rId5"/>
              </a:rPr>
              <a:t>?</a:t>
            </a:r>
            <a:r>
              <a:rPr lang="cs-CZ" sz="2800" dirty="0" err="1" smtClean="0">
                <a:hlinkClick r:id="rId5"/>
              </a:rPr>
              <a:t>qu</a:t>
            </a:r>
            <a:r>
              <a:rPr lang="cs-CZ" sz="2800" dirty="0" smtClean="0">
                <a:hlinkClick r:id="rId5"/>
              </a:rPr>
              <a:t>=sekyra&amp;ex=1#</a:t>
            </a:r>
            <a:r>
              <a:rPr lang="cs-CZ" sz="2800" dirty="0" err="1" smtClean="0">
                <a:hlinkClick r:id="rId5"/>
              </a:rPr>
              <a:t>ai</a:t>
            </a:r>
            <a:r>
              <a:rPr lang="cs-CZ" sz="2800" dirty="0" smtClean="0">
                <a:hlinkClick r:id="rId5"/>
              </a:rPr>
              <a:t>:MC900287496|</a:t>
            </a:r>
            <a:r>
              <a:rPr lang="cs-CZ" sz="2800" dirty="0" err="1" smtClean="0">
                <a:hlinkClick r:id="rId5"/>
              </a:rPr>
              <a:t>mt</a:t>
            </a:r>
            <a:r>
              <a:rPr lang="cs-CZ" sz="2800" dirty="0" smtClean="0">
                <a:hlinkClick r:id="rId5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6"/>
              </a:rPr>
              <a:t>http://office.</a:t>
            </a:r>
            <a:r>
              <a:rPr lang="cs-CZ" sz="2800" dirty="0" err="1" smtClean="0">
                <a:hlinkClick r:id="rId6"/>
              </a:rPr>
              <a:t>microsoft.com</a:t>
            </a:r>
            <a:r>
              <a:rPr lang="cs-CZ" sz="2800" dirty="0" smtClean="0">
                <a:hlinkClick r:id="rId6"/>
              </a:rPr>
              <a:t>/</a:t>
            </a:r>
            <a:r>
              <a:rPr lang="cs-CZ" sz="2800" dirty="0" err="1" smtClean="0">
                <a:hlinkClick r:id="rId6"/>
              </a:rPr>
              <a:t>cs</a:t>
            </a:r>
            <a:r>
              <a:rPr lang="cs-CZ" sz="2800" dirty="0" smtClean="0">
                <a:hlinkClick r:id="rId6"/>
              </a:rPr>
              <a:t>-</a:t>
            </a:r>
            <a:r>
              <a:rPr lang="cs-CZ" sz="2800" dirty="0" err="1" smtClean="0">
                <a:hlinkClick r:id="rId6"/>
              </a:rPr>
              <a:t>cz</a:t>
            </a:r>
            <a:r>
              <a:rPr lang="cs-CZ" sz="2800" dirty="0" smtClean="0">
                <a:hlinkClick r:id="rId6"/>
              </a:rPr>
              <a:t>/</a:t>
            </a:r>
            <a:r>
              <a:rPr lang="cs-CZ" sz="2800" dirty="0" err="1" smtClean="0">
                <a:hlinkClick r:id="rId6"/>
              </a:rPr>
              <a:t>images</a:t>
            </a:r>
            <a:r>
              <a:rPr lang="cs-CZ" sz="2800" dirty="0" smtClean="0">
                <a:hlinkClick r:id="rId6"/>
              </a:rPr>
              <a:t>/</a:t>
            </a:r>
            <a:r>
              <a:rPr lang="cs-CZ" sz="2800" dirty="0" err="1" smtClean="0">
                <a:hlinkClick r:id="rId6"/>
              </a:rPr>
              <a:t>results.aspx</a:t>
            </a:r>
            <a:r>
              <a:rPr lang="cs-CZ" sz="2800" dirty="0" smtClean="0">
                <a:hlinkClick r:id="rId6"/>
              </a:rPr>
              <a:t>?</a:t>
            </a:r>
            <a:r>
              <a:rPr lang="cs-CZ" sz="2800" dirty="0" err="1" smtClean="0">
                <a:hlinkClick r:id="rId6"/>
              </a:rPr>
              <a:t>qu</a:t>
            </a:r>
            <a:r>
              <a:rPr lang="cs-CZ" sz="2800" dirty="0" smtClean="0">
                <a:hlinkClick r:id="rId6"/>
              </a:rPr>
              <a:t>=sob&amp;ex=1#</a:t>
            </a:r>
            <a:r>
              <a:rPr lang="cs-CZ" sz="2800" dirty="0" err="1" smtClean="0">
                <a:hlinkClick r:id="rId6"/>
              </a:rPr>
              <a:t>ai</a:t>
            </a:r>
            <a:r>
              <a:rPr lang="cs-CZ" sz="2800" dirty="0" smtClean="0">
                <a:hlinkClick r:id="rId6"/>
              </a:rPr>
              <a:t>:MC900030416|</a:t>
            </a:r>
            <a:r>
              <a:rPr lang="cs-CZ" sz="2800" dirty="0" err="1" smtClean="0">
                <a:hlinkClick r:id="rId6"/>
              </a:rPr>
              <a:t>mt</a:t>
            </a:r>
            <a:r>
              <a:rPr lang="cs-CZ" sz="2800" dirty="0" smtClean="0">
                <a:hlinkClick r:id="rId6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7"/>
              </a:rPr>
              <a:t>http://office.</a:t>
            </a:r>
            <a:r>
              <a:rPr lang="cs-CZ" sz="2800" dirty="0" err="1" smtClean="0">
                <a:hlinkClick r:id="rId7"/>
              </a:rPr>
              <a:t>microsoft.com</a:t>
            </a:r>
            <a:r>
              <a:rPr lang="cs-CZ" sz="2800" dirty="0" smtClean="0">
                <a:hlinkClick r:id="rId7"/>
              </a:rPr>
              <a:t>/</a:t>
            </a:r>
            <a:r>
              <a:rPr lang="cs-CZ" sz="2800" dirty="0" err="1" smtClean="0">
                <a:hlinkClick r:id="rId7"/>
              </a:rPr>
              <a:t>cs</a:t>
            </a:r>
            <a:r>
              <a:rPr lang="cs-CZ" sz="2800" dirty="0" smtClean="0">
                <a:hlinkClick r:id="rId7"/>
              </a:rPr>
              <a:t>-</a:t>
            </a:r>
            <a:r>
              <a:rPr lang="cs-CZ" sz="2800" dirty="0" err="1" smtClean="0">
                <a:hlinkClick r:id="rId7"/>
              </a:rPr>
              <a:t>cz</a:t>
            </a:r>
            <a:r>
              <a:rPr lang="cs-CZ" sz="2800" dirty="0" smtClean="0">
                <a:hlinkClick r:id="rId7"/>
              </a:rPr>
              <a:t>/</a:t>
            </a:r>
            <a:r>
              <a:rPr lang="cs-CZ" sz="2800" dirty="0" err="1" smtClean="0">
                <a:hlinkClick r:id="rId7"/>
              </a:rPr>
              <a:t>images</a:t>
            </a:r>
            <a:r>
              <a:rPr lang="cs-CZ" sz="2800" dirty="0" smtClean="0">
                <a:hlinkClick r:id="rId7"/>
              </a:rPr>
              <a:t>/</a:t>
            </a:r>
            <a:r>
              <a:rPr lang="cs-CZ" sz="2800" dirty="0" err="1" smtClean="0">
                <a:hlinkClick r:id="rId7"/>
              </a:rPr>
              <a:t>results.aspx</a:t>
            </a:r>
            <a:r>
              <a:rPr lang="cs-CZ" sz="2800" dirty="0" smtClean="0">
                <a:hlinkClick r:id="rId7"/>
              </a:rPr>
              <a:t>?</a:t>
            </a:r>
            <a:r>
              <a:rPr lang="cs-CZ" sz="2800" dirty="0" err="1" smtClean="0">
                <a:hlinkClick r:id="rId7"/>
              </a:rPr>
              <a:t>qu</a:t>
            </a:r>
            <a:r>
              <a:rPr lang="cs-CZ" sz="2800" dirty="0" smtClean="0">
                <a:hlinkClick r:id="rId7"/>
              </a:rPr>
              <a:t>=silnice&amp;ex=1#</a:t>
            </a:r>
            <a:r>
              <a:rPr lang="cs-CZ" sz="2800" dirty="0" err="1" smtClean="0">
                <a:hlinkClick r:id="rId7"/>
              </a:rPr>
              <a:t>ai</a:t>
            </a:r>
            <a:r>
              <a:rPr lang="cs-CZ" sz="2800" dirty="0" smtClean="0">
                <a:hlinkClick r:id="rId7"/>
              </a:rPr>
              <a:t>:MC900230936|</a:t>
            </a:r>
            <a:r>
              <a:rPr lang="cs-CZ" sz="2800" dirty="0" err="1" smtClean="0">
                <a:hlinkClick r:id="rId7"/>
              </a:rPr>
              <a:t>mt</a:t>
            </a:r>
            <a:r>
              <a:rPr lang="cs-CZ" sz="2800" dirty="0" smtClean="0">
                <a:hlinkClick r:id="rId7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8"/>
              </a:rPr>
              <a:t>http://office.</a:t>
            </a:r>
            <a:r>
              <a:rPr lang="cs-CZ" sz="2800" dirty="0" err="1" smtClean="0">
                <a:hlinkClick r:id="rId8"/>
              </a:rPr>
              <a:t>microsoft.com</a:t>
            </a:r>
            <a:r>
              <a:rPr lang="cs-CZ" sz="2800" dirty="0" smtClean="0">
                <a:hlinkClick r:id="rId8"/>
              </a:rPr>
              <a:t>/</a:t>
            </a:r>
            <a:r>
              <a:rPr lang="cs-CZ" sz="2800" dirty="0" err="1" smtClean="0">
                <a:hlinkClick r:id="rId8"/>
              </a:rPr>
              <a:t>cs</a:t>
            </a:r>
            <a:r>
              <a:rPr lang="cs-CZ" sz="2800" dirty="0" smtClean="0">
                <a:hlinkClick r:id="rId8"/>
              </a:rPr>
              <a:t>-</a:t>
            </a:r>
            <a:r>
              <a:rPr lang="cs-CZ" sz="2800" dirty="0" err="1" smtClean="0">
                <a:hlinkClick r:id="rId8"/>
              </a:rPr>
              <a:t>cz</a:t>
            </a:r>
            <a:r>
              <a:rPr lang="cs-CZ" sz="2800" dirty="0" smtClean="0">
                <a:hlinkClick r:id="rId8"/>
              </a:rPr>
              <a:t>/</a:t>
            </a:r>
            <a:r>
              <a:rPr lang="cs-CZ" sz="2800" dirty="0" err="1" smtClean="0">
                <a:hlinkClick r:id="rId8"/>
              </a:rPr>
              <a:t>images</a:t>
            </a:r>
            <a:r>
              <a:rPr lang="cs-CZ" sz="2800" dirty="0" smtClean="0">
                <a:hlinkClick r:id="rId8"/>
              </a:rPr>
              <a:t>/</a:t>
            </a:r>
            <a:r>
              <a:rPr lang="cs-CZ" sz="2800" dirty="0" err="1" smtClean="0">
                <a:hlinkClick r:id="rId8"/>
              </a:rPr>
              <a:t>results.aspx</a:t>
            </a:r>
            <a:r>
              <a:rPr lang="cs-CZ" sz="2800" dirty="0" smtClean="0">
                <a:hlinkClick r:id="rId8"/>
              </a:rPr>
              <a:t>?</a:t>
            </a:r>
            <a:r>
              <a:rPr lang="cs-CZ" sz="2800" dirty="0" err="1" smtClean="0">
                <a:hlinkClick r:id="rId8"/>
              </a:rPr>
              <a:t>qu</a:t>
            </a:r>
            <a:r>
              <a:rPr lang="cs-CZ" sz="2800" dirty="0" smtClean="0">
                <a:hlinkClick r:id="rId8"/>
              </a:rPr>
              <a:t>=sud&amp;ex=1#</a:t>
            </a:r>
            <a:r>
              <a:rPr lang="cs-CZ" sz="2800" dirty="0" err="1" smtClean="0">
                <a:hlinkClick r:id="rId8"/>
              </a:rPr>
              <a:t>ai</a:t>
            </a:r>
            <a:r>
              <a:rPr lang="cs-CZ" sz="2800" dirty="0" smtClean="0">
                <a:hlinkClick r:id="rId8"/>
              </a:rPr>
              <a:t>:MC900290078|</a:t>
            </a:r>
            <a:r>
              <a:rPr lang="cs-CZ" sz="2800" dirty="0" err="1" smtClean="0">
                <a:hlinkClick r:id="rId8"/>
              </a:rPr>
              <a:t>mt</a:t>
            </a:r>
            <a:r>
              <a:rPr lang="cs-CZ" sz="2800" dirty="0" smtClean="0">
                <a:hlinkClick r:id="rId8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9"/>
              </a:rPr>
              <a:t>http://office.</a:t>
            </a:r>
            <a:r>
              <a:rPr lang="cs-CZ" sz="2800" dirty="0" err="1" smtClean="0">
                <a:hlinkClick r:id="rId9"/>
              </a:rPr>
              <a:t>microsoft.com</a:t>
            </a:r>
            <a:r>
              <a:rPr lang="cs-CZ" sz="2800" dirty="0" smtClean="0">
                <a:hlinkClick r:id="rId9"/>
              </a:rPr>
              <a:t>/</a:t>
            </a:r>
            <a:r>
              <a:rPr lang="cs-CZ" sz="2800" dirty="0" err="1" smtClean="0">
                <a:hlinkClick r:id="rId9"/>
              </a:rPr>
              <a:t>cs</a:t>
            </a:r>
            <a:r>
              <a:rPr lang="cs-CZ" sz="2800" dirty="0" smtClean="0">
                <a:hlinkClick r:id="rId9"/>
              </a:rPr>
              <a:t>-</a:t>
            </a:r>
            <a:r>
              <a:rPr lang="cs-CZ" sz="2800" dirty="0" err="1" smtClean="0">
                <a:hlinkClick r:id="rId9"/>
              </a:rPr>
              <a:t>cz</a:t>
            </a:r>
            <a:r>
              <a:rPr lang="cs-CZ" sz="2800" dirty="0" smtClean="0">
                <a:hlinkClick r:id="rId9"/>
              </a:rPr>
              <a:t>/</a:t>
            </a:r>
            <a:r>
              <a:rPr lang="cs-CZ" sz="2800" dirty="0" err="1" smtClean="0">
                <a:hlinkClick r:id="rId9"/>
              </a:rPr>
              <a:t>images</a:t>
            </a:r>
            <a:r>
              <a:rPr lang="cs-CZ" sz="2800" dirty="0" smtClean="0">
                <a:hlinkClick r:id="rId9"/>
              </a:rPr>
              <a:t>/</a:t>
            </a:r>
            <a:r>
              <a:rPr lang="cs-CZ" sz="2800" dirty="0" err="1" smtClean="0">
                <a:hlinkClick r:id="rId9"/>
              </a:rPr>
              <a:t>results.aspx</a:t>
            </a:r>
            <a:r>
              <a:rPr lang="cs-CZ" sz="2800" dirty="0" smtClean="0">
                <a:hlinkClick r:id="rId9"/>
              </a:rPr>
              <a:t>?</a:t>
            </a:r>
            <a:r>
              <a:rPr lang="cs-CZ" sz="2800" dirty="0" err="1" smtClean="0">
                <a:hlinkClick r:id="rId9"/>
              </a:rPr>
              <a:t>qu</a:t>
            </a:r>
            <a:r>
              <a:rPr lang="cs-CZ" sz="2800" dirty="0" smtClean="0">
                <a:hlinkClick r:id="rId9"/>
              </a:rPr>
              <a:t>=sanitka&amp;ex=1#</a:t>
            </a:r>
            <a:r>
              <a:rPr lang="cs-CZ" sz="2800" dirty="0" err="1" smtClean="0">
                <a:hlinkClick r:id="rId9"/>
              </a:rPr>
              <a:t>ai</a:t>
            </a:r>
            <a:r>
              <a:rPr lang="cs-CZ" sz="2800" dirty="0" smtClean="0">
                <a:hlinkClick r:id="rId9"/>
              </a:rPr>
              <a:t>:MC900320972|</a:t>
            </a:r>
            <a:r>
              <a:rPr lang="cs-CZ" sz="2800" dirty="0" err="1" smtClean="0">
                <a:hlinkClick r:id="rId9"/>
              </a:rPr>
              <a:t>mt</a:t>
            </a:r>
            <a:r>
              <a:rPr lang="cs-CZ" sz="2800" dirty="0" smtClean="0">
                <a:hlinkClick r:id="rId9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10"/>
              </a:rPr>
              <a:t>http://office.</a:t>
            </a:r>
            <a:r>
              <a:rPr lang="cs-CZ" sz="2800" dirty="0" err="1" smtClean="0">
                <a:hlinkClick r:id="rId10"/>
              </a:rPr>
              <a:t>microsoft.com</a:t>
            </a:r>
            <a:r>
              <a:rPr lang="cs-CZ" sz="2800" dirty="0" smtClean="0">
                <a:hlinkClick r:id="rId10"/>
              </a:rPr>
              <a:t>/</a:t>
            </a:r>
            <a:r>
              <a:rPr lang="cs-CZ" sz="2800" dirty="0" err="1" smtClean="0">
                <a:hlinkClick r:id="rId10"/>
              </a:rPr>
              <a:t>cs</a:t>
            </a:r>
            <a:r>
              <a:rPr lang="cs-CZ" sz="2800" dirty="0" smtClean="0">
                <a:hlinkClick r:id="rId10"/>
              </a:rPr>
              <a:t>-</a:t>
            </a:r>
            <a:r>
              <a:rPr lang="cs-CZ" sz="2800" dirty="0" err="1" smtClean="0">
                <a:hlinkClick r:id="rId10"/>
              </a:rPr>
              <a:t>cz</a:t>
            </a:r>
            <a:r>
              <a:rPr lang="cs-CZ" sz="2800" dirty="0" smtClean="0">
                <a:hlinkClick r:id="rId10"/>
              </a:rPr>
              <a:t>/</a:t>
            </a:r>
            <a:r>
              <a:rPr lang="cs-CZ" sz="2800" dirty="0" err="1" smtClean="0">
                <a:hlinkClick r:id="rId10"/>
              </a:rPr>
              <a:t>images</a:t>
            </a:r>
            <a:r>
              <a:rPr lang="cs-CZ" sz="2800" dirty="0" smtClean="0">
                <a:hlinkClick r:id="rId10"/>
              </a:rPr>
              <a:t>/</a:t>
            </a:r>
            <a:r>
              <a:rPr lang="cs-CZ" sz="2800" dirty="0" err="1" smtClean="0">
                <a:hlinkClick r:id="rId10"/>
              </a:rPr>
              <a:t>results.aspx</a:t>
            </a:r>
            <a:r>
              <a:rPr lang="cs-CZ" sz="2800" dirty="0" smtClean="0">
                <a:hlinkClick r:id="rId10"/>
              </a:rPr>
              <a:t>?</a:t>
            </a:r>
            <a:r>
              <a:rPr lang="cs-CZ" sz="2800" dirty="0" err="1" smtClean="0">
                <a:hlinkClick r:id="rId10"/>
              </a:rPr>
              <a:t>qu</a:t>
            </a:r>
            <a:r>
              <a:rPr lang="cs-CZ" sz="2800" dirty="0" smtClean="0">
                <a:hlinkClick r:id="rId10"/>
              </a:rPr>
              <a:t>=s%C5%</a:t>
            </a:r>
            <a:r>
              <a:rPr lang="cs-CZ" sz="2800" dirty="0" err="1" smtClean="0">
                <a:hlinkClick r:id="rId10"/>
              </a:rPr>
              <a:t>AFl</a:t>
            </a:r>
            <a:r>
              <a:rPr lang="cs-CZ" sz="2800" dirty="0" smtClean="0">
                <a:hlinkClick r:id="rId10"/>
              </a:rPr>
              <a:t>&amp;ex=1#</a:t>
            </a:r>
            <a:r>
              <a:rPr lang="cs-CZ" sz="2800" dirty="0" err="1" smtClean="0">
                <a:hlinkClick r:id="rId10"/>
              </a:rPr>
              <a:t>ai</a:t>
            </a:r>
            <a:r>
              <a:rPr lang="cs-CZ" sz="2800" dirty="0" smtClean="0">
                <a:hlinkClick r:id="rId10"/>
              </a:rPr>
              <a:t>:MC900349011|</a:t>
            </a:r>
            <a:r>
              <a:rPr lang="cs-CZ" sz="2800" dirty="0" err="1" smtClean="0">
                <a:hlinkClick r:id="rId10"/>
              </a:rPr>
              <a:t>mt</a:t>
            </a:r>
            <a:r>
              <a:rPr lang="cs-CZ" sz="2800" dirty="0" smtClean="0">
                <a:hlinkClick r:id="rId10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11"/>
              </a:rPr>
              <a:t>http://office.</a:t>
            </a:r>
            <a:r>
              <a:rPr lang="cs-CZ" sz="2800" dirty="0" err="1" smtClean="0">
                <a:hlinkClick r:id="rId11"/>
              </a:rPr>
              <a:t>microsoft.com</a:t>
            </a:r>
            <a:r>
              <a:rPr lang="cs-CZ" sz="2800" dirty="0" smtClean="0">
                <a:hlinkClick r:id="rId11"/>
              </a:rPr>
              <a:t>/</a:t>
            </a:r>
            <a:r>
              <a:rPr lang="cs-CZ" sz="2800" dirty="0" err="1" smtClean="0">
                <a:hlinkClick r:id="rId11"/>
              </a:rPr>
              <a:t>cs</a:t>
            </a:r>
            <a:r>
              <a:rPr lang="cs-CZ" sz="2800" dirty="0" smtClean="0">
                <a:hlinkClick r:id="rId11"/>
              </a:rPr>
              <a:t>-</a:t>
            </a:r>
            <a:r>
              <a:rPr lang="cs-CZ" sz="2800" dirty="0" err="1" smtClean="0">
                <a:hlinkClick r:id="rId11"/>
              </a:rPr>
              <a:t>cz</a:t>
            </a:r>
            <a:r>
              <a:rPr lang="cs-CZ" sz="2800" dirty="0" smtClean="0">
                <a:hlinkClick r:id="rId11"/>
              </a:rPr>
              <a:t>/</a:t>
            </a:r>
            <a:r>
              <a:rPr lang="cs-CZ" sz="2800" dirty="0" err="1" smtClean="0">
                <a:hlinkClick r:id="rId11"/>
              </a:rPr>
              <a:t>images</a:t>
            </a:r>
            <a:r>
              <a:rPr lang="cs-CZ" sz="2800" dirty="0" smtClean="0">
                <a:hlinkClick r:id="rId11"/>
              </a:rPr>
              <a:t>/</a:t>
            </a:r>
            <a:r>
              <a:rPr lang="cs-CZ" sz="2800" dirty="0" err="1" smtClean="0">
                <a:hlinkClick r:id="rId11"/>
              </a:rPr>
              <a:t>results.aspx</a:t>
            </a:r>
            <a:r>
              <a:rPr lang="cs-CZ" sz="2800" dirty="0" smtClean="0">
                <a:hlinkClick r:id="rId11"/>
              </a:rPr>
              <a:t>?</a:t>
            </a:r>
            <a:r>
              <a:rPr lang="cs-CZ" sz="2800" dirty="0" err="1" smtClean="0">
                <a:hlinkClick r:id="rId11"/>
              </a:rPr>
              <a:t>qu</a:t>
            </a:r>
            <a:r>
              <a:rPr lang="cs-CZ" sz="2800" dirty="0" smtClean="0">
                <a:hlinkClick r:id="rId11"/>
              </a:rPr>
              <a:t>=seno&amp;ex=1#</a:t>
            </a:r>
            <a:r>
              <a:rPr lang="cs-CZ" sz="2800" dirty="0" err="1" smtClean="0">
                <a:hlinkClick r:id="rId11"/>
              </a:rPr>
              <a:t>ai</a:t>
            </a:r>
            <a:r>
              <a:rPr lang="cs-CZ" sz="2800" dirty="0" smtClean="0">
                <a:hlinkClick r:id="rId11"/>
              </a:rPr>
              <a:t>:MC900279174|</a:t>
            </a:r>
            <a:r>
              <a:rPr lang="cs-CZ" sz="2800" dirty="0" err="1" smtClean="0">
                <a:hlinkClick r:id="rId11"/>
              </a:rPr>
              <a:t>mt</a:t>
            </a:r>
            <a:r>
              <a:rPr lang="cs-CZ" sz="2800" dirty="0" smtClean="0">
                <a:hlinkClick r:id="rId11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12"/>
              </a:rPr>
              <a:t>http://office.</a:t>
            </a:r>
            <a:r>
              <a:rPr lang="cs-CZ" sz="2800" dirty="0" err="1" smtClean="0">
                <a:hlinkClick r:id="rId12"/>
              </a:rPr>
              <a:t>microsoft.com</a:t>
            </a:r>
            <a:r>
              <a:rPr lang="cs-CZ" sz="2800" dirty="0" smtClean="0">
                <a:hlinkClick r:id="rId12"/>
              </a:rPr>
              <a:t>/</a:t>
            </a:r>
            <a:r>
              <a:rPr lang="cs-CZ" sz="2800" dirty="0" err="1" smtClean="0">
                <a:hlinkClick r:id="rId12"/>
              </a:rPr>
              <a:t>cs</a:t>
            </a:r>
            <a:r>
              <a:rPr lang="cs-CZ" sz="2800" dirty="0" smtClean="0">
                <a:hlinkClick r:id="rId12"/>
              </a:rPr>
              <a:t>-</a:t>
            </a:r>
            <a:r>
              <a:rPr lang="cs-CZ" sz="2800" dirty="0" err="1" smtClean="0">
                <a:hlinkClick r:id="rId12"/>
              </a:rPr>
              <a:t>cz</a:t>
            </a:r>
            <a:r>
              <a:rPr lang="cs-CZ" sz="2800" dirty="0" smtClean="0">
                <a:hlinkClick r:id="rId12"/>
              </a:rPr>
              <a:t>/</a:t>
            </a:r>
            <a:r>
              <a:rPr lang="cs-CZ" sz="2800" dirty="0" err="1" smtClean="0">
                <a:hlinkClick r:id="rId12"/>
              </a:rPr>
              <a:t>images</a:t>
            </a:r>
            <a:r>
              <a:rPr lang="cs-CZ" sz="2800" dirty="0" smtClean="0">
                <a:hlinkClick r:id="rId12"/>
              </a:rPr>
              <a:t>/</a:t>
            </a:r>
            <a:r>
              <a:rPr lang="cs-CZ" sz="2800" dirty="0" err="1" smtClean="0">
                <a:hlinkClick r:id="rId12"/>
              </a:rPr>
              <a:t>results.aspx</a:t>
            </a:r>
            <a:r>
              <a:rPr lang="cs-CZ" sz="2800" dirty="0" smtClean="0">
                <a:hlinkClick r:id="rId12"/>
              </a:rPr>
              <a:t>?</a:t>
            </a:r>
            <a:r>
              <a:rPr lang="cs-CZ" sz="2800" dirty="0" err="1" smtClean="0">
                <a:hlinkClick r:id="rId12"/>
              </a:rPr>
              <a:t>qu</a:t>
            </a:r>
            <a:r>
              <a:rPr lang="cs-CZ" sz="2800" dirty="0" smtClean="0">
                <a:hlinkClick r:id="rId12"/>
              </a:rPr>
              <a:t>=%C2%A8d%C3%</a:t>
            </a:r>
            <a:r>
              <a:rPr lang="cs-CZ" sz="2800" dirty="0" err="1" smtClean="0">
                <a:hlinkClick r:id="rId12"/>
              </a:rPr>
              <a:t>ADvka</a:t>
            </a:r>
            <a:r>
              <a:rPr lang="cs-CZ" sz="2800" dirty="0" smtClean="0">
                <a:hlinkClick r:id="rId12"/>
              </a:rPr>
              <a:t>&amp;ex=1#</a:t>
            </a:r>
            <a:r>
              <a:rPr lang="cs-CZ" sz="2800" dirty="0" err="1" smtClean="0">
                <a:hlinkClick r:id="rId12"/>
              </a:rPr>
              <a:t>ai</a:t>
            </a:r>
            <a:r>
              <a:rPr lang="cs-CZ" sz="2800" dirty="0" smtClean="0">
                <a:hlinkClick r:id="rId12"/>
              </a:rPr>
              <a:t>:MC900440693|</a:t>
            </a:r>
            <a:r>
              <a:rPr lang="cs-CZ" sz="2800" dirty="0" err="1" smtClean="0">
                <a:hlinkClick r:id="rId12"/>
              </a:rPr>
              <a:t>mt</a:t>
            </a:r>
            <a:r>
              <a:rPr lang="cs-CZ" sz="2800" dirty="0" smtClean="0">
                <a:hlinkClick r:id="rId12"/>
              </a:rPr>
              <a:t>:1|</a:t>
            </a:r>
            <a:endParaRPr lang="cs-CZ" sz="2800" dirty="0" smtClean="0"/>
          </a:p>
          <a:p>
            <a:r>
              <a:rPr lang="cs-CZ" sz="2800" dirty="0" smtClean="0">
                <a:hlinkClick r:id="rId13"/>
              </a:rPr>
              <a:t>http://www.</a:t>
            </a:r>
            <a:r>
              <a:rPr lang="cs-CZ" sz="2800" dirty="0" err="1" smtClean="0">
                <a:hlinkClick r:id="rId13"/>
              </a:rPr>
              <a:t>youtube.com</a:t>
            </a:r>
            <a:r>
              <a:rPr lang="cs-CZ" sz="2800" dirty="0" smtClean="0">
                <a:hlinkClick r:id="rId13"/>
              </a:rPr>
              <a:t>/</a:t>
            </a:r>
            <a:r>
              <a:rPr lang="cs-CZ" sz="2800" dirty="0" err="1" smtClean="0">
                <a:hlinkClick r:id="rId13"/>
              </a:rPr>
              <a:t>watch</a:t>
            </a:r>
            <a:r>
              <a:rPr lang="cs-CZ" sz="2800" dirty="0" smtClean="0">
                <a:hlinkClick r:id="rId13"/>
              </a:rPr>
              <a:t>?v=pAZv6TeSfE0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176</TotalTime>
  <Words>392</Words>
  <Application>Microsoft Office PowerPoint</Application>
  <PresentationFormat>Předvádění na obrazovce (4:3)</PresentationFormat>
  <Paragraphs>135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Snímek 1</vt:lpstr>
      <vt:lpstr>ANOTACE</vt:lpstr>
      <vt:lpstr>Společně s Dorotkou vyhledej slabiku k dvojici písmen.</vt:lpstr>
      <vt:lpstr> </vt:lpstr>
      <vt:lpstr>Obrázek pojmenuj, vytleskej počet slabik a k obrázkům přiřaď správnou slabiku.</vt:lpstr>
      <vt:lpstr>Obrázek pojmenuj, vytleskej počet slabik. K slabice přiřaď správný  obrázek.</vt:lpstr>
      <vt:lpstr>Čti s Dorotkou slabiky a pak samostatně.</vt:lpstr>
      <vt:lpstr>Opakuj si  s Dorotkou slabiky. Čti pozorně a správně.</vt:lpstr>
      <vt:lpstr>Obtáhni si tvary a slabiky si vyzkoušej napsat.</vt:lpstr>
      <vt:lpstr>Přečti si věty. Zapamatuj si aspoň dvě věty a  zkus je složit za pomoci skládací abecedy.</vt:lpstr>
      <vt:lpstr>JSI ŠIKULKA!!!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</dc:title>
  <dc:creator>RADEK</dc:creator>
  <cp:lastModifiedBy>Dum</cp:lastModifiedBy>
  <cp:revision>26</cp:revision>
  <dcterms:created xsi:type="dcterms:W3CDTF">2012-08-05T15:29:32Z</dcterms:created>
  <dcterms:modified xsi:type="dcterms:W3CDTF">2013-09-02T14:33:47Z</dcterms:modified>
</cp:coreProperties>
</file>