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VY_32_ INOVACE_ 12_17  </a:t>
          </a:r>
          <a:r>
            <a:rPr lang="cs-CZ" sz="1000" dirty="0" smtClean="0"/>
            <a:t>Vyvození slabik se souhláskou P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pro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 custLinFactNeighborX="-332" custLinFactNeighborY="-2368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D6EE1886-F89A-4DA7-96DD-A69006177476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589DA1E-41AF-4C4E-80C0-427D3B420177}" type="presOf" srcId="{DAAD5A11-3EBC-47AE-AB1C-4F1B938732A7}" destId="{2D933DCE-BBEA-46A5-98BC-CA41A7DBB761}" srcOrd="0" destOrd="0" presId="urn:microsoft.com/office/officeart/2005/8/layout/target3"/>
    <dgm:cxn modelId="{842E60DA-733C-42DE-8BC1-5ADD62EA308C}" type="presOf" srcId="{A4836DAF-3E6B-4198-A089-B3C0D0384F2B}" destId="{4F0AD45D-7E6A-4C4A-90DF-90E27C4B175D}" srcOrd="0" destOrd="0" presId="urn:microsoft.com/office/officeart/2005/8/layout/target3"/>
    <dgm:cxn modelId="{BA25B18E-F2B1-414D-90CC-7B01F172E3B9}" type="presOf" srcId="{A4836DAF-3E6B-4198-A089-B3C0D0384F2B}" destId="{36B74B1E-3C18-4C06-BA03-CB2EB266F8FF}" srcOrd="1" destOrd="0" presId="urn:microsoft.com/office/officeart/2005/8/layout/target3"/>
    <dgm:cxn modelId="{839BBB73-678A-4B13-A2D2-13788185A972}" type="presOf" srcId="{ABD4D77B-BA54-4DFB-A762-4C734220F9AA}" destId="{AAB7E4A6-9D01-402C-9D7A-6D30767F0B58}" srcOrd="0" destOrd="0" presId="urn:microsoft.com/office/officeart/2005/8/layout/target3"/>
    <dgm:cxn modelId="{6FD79424-CBE5-4C4E-8092-56BB44BFD3EA}" type="presOf" srcId="{FFA013E9-5C5D-404D-8688-08171EA7A387}" destId="{359A210A-E8C9-4FD6-9BC7-434F4455A6B5}" srcOrd="1" destOrd="0" presId="urn:microsoft.com/office/officeart/2005/8/layout/target3"/>
    <dgm:cxn modelId="{95C65D27-23D0-4D8D-ABAC-10169D064937}" type="presOf" srcId="{D9242A4C-F33A-42E2-BFA4-EC80805DCD32}" destId="{7DDB6D97-C311-42E1-B77C-B194BAE75773}" srcOrd="0" destOrd="0" presId="urn:microsoft.com/office/officeart/2005/8/layout/target3"/>
    <dgm:cxn modelId="{CE0B258F-99B8-4909-A738-5F994F8FEE0C}" type="presOf" srcId="{1D895EAB-76A7-41C6-9C6C-7D303AD4C23C}" destId="{347D85BD-7382-4413-9298-D06CC996458A}" srcOrd="0" destOrd="0" presId="urn:microsoft.com/office/officeart/2005/8/layout/target3"/>
    <dgm:cxn modelId="{9BD6B9AD-8ACD-432A-B4F4-D90FCF33CF38}" type="presOf" srcId="{1D895EAB-76A7-41C6-9C6C-7D303AD4C23C}" destId="{94413E88-B296-45A5-9057-6B5765B63A8F}" srcOrd="1" destOrd="0" presId="urn:microsoft.com/office/officeart/2005/8/layout/target3"/>
    <dgm:cxn modelId="{05DC1464-7E6B-45A1-B70A-0A8EECDB3BDD}" type="presOf" srcId="{FFA013E9-5C5D-404D-8688-08171EA7A387}" destId="{E1DA18CB-4B0A-4D0C-9459-15C4B327891F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DC027997-83F2-4E36-AC67-294C08252687}" type="presOf" srcId="{D9242A4C-F33A-42E2-BFA4-EC80805DCD32}" destId="{5A434D34-FA65-40B0-A4CE-3A1E2B14A21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735D86D4-1CD4-4468-B3E1-1ACAA160B79F}" type="presParOf" srcId="{2D933DCE-BBEA-46A5-98BC-CA41A7DBB761}" destId="{D3A73299-62A4-4767-8E25-C16133A0B902}" srcOrd="0" destOrd="0" presId="urn:microsoft.com/office/officeart/2005/8/layout/target3"/>
    <dgm:cxn modelId="{4C687486-6A3E-4D56-B2BF-C89D8B827EF4}" type="presParOf" srcId="{2D933DCE-BBEA-46A5-98BC-CA41A7DBB761}" destId="{EE30B2AF-DDC9-42DB-9092-5595C6257A57}" srcOrd="1" destOrd="0" presId="urn:microsoft.com/office/officeart/2005/8/layout/target3"/>
    <dgm:cxn modelId="{8D6EF66D-4E3E-4666-8B98-31FA6642412C}" type="presParOf" srcId="{2D933DCE-BBEA-46A5-98BC-CA41A7DBB761}" destId="{E1DA18CB-4B0A-4D0C-9459-15C4B327891F}" srcOrd="2" destOrd="0" presId="urn:microsoft.com/office/officeart/2005/8/layout/target3"/>
    <dgm:cxn modelId="{77B4D971-96AD-4D9E-8084-A32C469C51CB}" type="presParOf" srcId="{2D933DCE-BBEA-46A5-98BC-CA41A7DBB761}" destId="{29996EEB-8589-4AED-9C98-E2204A026234}" srcOrd="3" destOrd="0" presId="urn:microsoft.com/office/officeart/2005/8/layout/target3"/>
    <dgm:cxn modelId="{5F664E1A-5E93-4DA6-9FC9-27AABFBE18FE}" type="presParOf" srcId="{2D933DCE-BBEA-46A5-98BC-CA41A7DBB761}" destId="{056AE7B2-579D-40D1-A57C-4E33BFED76BE}" srcOrd="4" destOrd="0" presId="urn:microsoft.com/office/officeart/2005/8/layout/target3"/>
    <dgm:cxn modelId="{F796B37F-0C5E-476F-B154-6CB7B8248BFA}" type="presParOf" srcId="{2D933DCE-BBEA-46A5-98BC-CA41A7DBB761}" destId="{4F0AD45D-7E6A-4C4A-90DF-90E27C4B175D}" srcOrd="5" destOrd="0" presId="urn:microsoft.com/office/officeart/2005/8/layout/target3"/>
    <dgm:cxn modelId="{55FD8ED3-A42E-4AD7-8849-19314C4196A0}" type="presParOf" srcId="{2D933DCE-BBEA-46A5-98BC-CA41A7DBB761}" destId="{1804A346-BBD3-438B-AE0F-7BEBB1E2AF96}" srcOrd="6" destOrd="0" presId="urn:microsoft.com/office/officeart/2005/8/layout/target3"/>
    <dgm:cxn modelId="{DBDE2D40-7ED5-4262-AB82-698A470E318B}" type="presParOf" srcId="{2D933DCE-BBEA-46A5-98BC-CA41A7DBB761}" destId="{60CB9877-708D-4C64-AA73-CFD3F3076BC2}" srcOrd="7" destOrd="0" presId="urn:microsoft.com/office/officeart/2005/8/layout/target3"/>
    <dgm:cxn modelId="{7A519B03-A58C-4166-9191-A33C63094563}" type="presParOf" srcId="{2D933DCE-BBEA-46A5-98BC-CA41A7DBB761}" destId="{347D85BD-7382-4413-9298-D06CC996458A}" srcOrd="8" destOrd="0" presId="urn:microsoft.com/office/officeart/2005/8/layout/target3"/>
    <dgm:cxn modelId="{1C408F5E-F727-4F15-8D95-22AF7A61F11B}" type="presParOf" srcId="{2D933DCE-BBEA-46A5-98BC-CA41A7DBB761}" destId="{C4DD5B9C-4D9E-449D-A063-107A759DF3D1}" srcOrd="9" destOrd="0" presId="urn:microsoft.com/office/officeart/2005/8/layout/target3"/>
    <dgm:cxn modelId="{A42AC3E4-8ECC-4207-A4F6-1620BF56FA53}" type="presParOf" srcId="{2D933DCE-BBEA-46A5-98BC-CA41A7DBB761}" destId="{CD515E15-5457-47F2-8109-A2A59D66C930}" srcOrd="10" destOrd="0" presId="urn:microsoft.com/office/officeart/2005/8/layout/target3"/>
    <dgm:cxn modelId="{F7C9708F-397C-4AA3-A16C-2511EEEEF2AB}" type="presParOf" srcId="{2D933DCE-BBEA-46A5-98BC-CA41A7DBB761}" destId="{7DDB6D97-C311-42E1-B77C-B194BAE75773}" srcOrd="11" destOrd="0" presId="urn:microsoft.com/office/officeart/2005/8/layout/target3"/>
    <dgm:cxn modelId="{69A8C1C6-C684-4DF7-9D94-03EECF0D063A}" type="presParOf" srcId="{2D933DCE-BBEA-46A5-98BC-CA41A7DBB761}" destId="{DE2B4424-17B1-4404-A13F-04051C43B79D}" srcOrd="12" destOrd="0" presId="urn:microsoft.com/office/officeart/2005/8/layout/target3"/>
    <dgm:cxn modelId="{4A6239E3-7CF3-42CC-A10C-0D444AED382E}" type="presParOf" srcId="{2D933DCE-BBEA-46A5-98BC-CA41A7DBB761}" destId="{555607BD-8A1D-4EBB-825A-8C74A1FB0FFC}" srcOrd="13" destOrd="0" presId="urn:microsoft.com/office/officeart/2005/8/layout/target3"/>
    <dgm:cxn modelId="{F5EFD163-5FA9-4B61-B494-E46B343BBF93}" type="presParOf" srcId="{2D933DCE-BBEA-46A5-98BC-CA41A7DBB761}" destId="{AAB7E4A6-9D01-402C-9D7A-6D30767F0B58}" srcOrd="14" destOrd="0" presId="urn:microsoft.com/office/officeart/2005/8/layout/target3"/>
    <dgm:cxn modelId="{1A8049E0-342B-4BD4-A9B6-F6BD728976A1}" type="presParOf" srcId="{2D933DCE-BBEA-46A5-98BC-CA41A7DBB761}" destId="{359A210A-E8C9-4FD6-9BC7-434F4455A6B5}" srcOrd="15" destOrd="0" presId="urn:microsoft.com/office/officeart/2005/8/layout/target3"/>
    <dgm:cxn modelId="{E30BC6C0-599A-4358-8FD0-0979ECCAEE96}" type="presParOf" srcId="{2D933DCE-BBEA-46A5-98BC-CA41A7DBB761}" destId="{36B74B1E-3C18-4C06-BA03-CB2EB266F8FF}" srcOrd="16" destOrd="0" presId="urn:microsoft.com/office/officeart/2005/8/layout/target3"/>
    <dgm:cxn modelId="{B1445845-CEF6-4AC3-8C11-A121AE0E41D4}" type="presParOf" srcId="{2D933DCE-BBEA-46A5-98BC-CA41A7DBB761}" destId="{94413E88-B296-45A5-9057-6B5765B63A8F}" srcOrd="17" destOrd="0" presId="urn:microsoft.com/office/officeart/2005/8/layout/target3"/>
    <dgm:cxn modelId="{75B98CDD-7357-4EB7-8657-ED7010CA2FF4}" type="presParOf" srcId="{2D933DCE-BBEA-46A5-98BC-CA41A7DBB761}" destId="{5A434D34-FA65-40B0-A4CE-3A1E2B14A215}" srcOrd="18" destOrd="0" presId="urn:microsoft.com/office/officeart/2005/8/layout/target3"/>
    <dgm:cxn modelId="{6CEB5DB3-3DBB-4704-924F-7FBE05C57347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19053" y="700128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VY_32_ INOVACE_ 12_17  </a:t>
          </a:r>
          <a:r>
            <a:rPr lang="cs-CZ" sz="1000" kern="1200" dirty="0" smtClean="0"/>
            <a:t>Vyvození slabik se souhláskou P</a:t>
          </a:r>
          <a:endParaRPr lang="cs-CZ" sz="1200" kern="1200" dirty="0"/>
        </a:p>
      </dsp:txBody>
      <dsp:txXfrm>
        <a:off x="1119053" y="700128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pro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BA55-F917-4BF0-B991-45CD893CB4F9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9992A-46F0-4CE3-A4BB-BCFA62C4A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BA55-F917-4BF0-B991-45CD893CB4F9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9992A-46F0-4CE3-A4BB-BCFA62C4A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BA55-F917-4BF0-B991-45CD893CB4F9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9992A-46F0-4CE3-A4BB-BCFA62C4A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BA55-F917-4BF0-B991-45CD893CB4F9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9992A-46F0-4CE3-A4BB-BCFA62C4A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BA55-F917-4BF0-B991-45CD893CB4F9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9992A-46F0-4CE3-A4BB-BCFA62C4A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BA55-F917-4BF0-B991-45CD893CB4F9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719992A-46F0-4CE3-A4BB-BCFA62C4A4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BA55-F917-4BF0-B991-45CD893CB4F9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9992A-46F0-4CE3-A4BB-BCFA62C4A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BA55-F917-4BF0-B991-45CD893CB4F9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719992A-46F0-4CE3-A4BB-BCFA62C4A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6ABBA55-F917-4BF0-B991-45CD893CB4F9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9992A-46F0-4CE3-A4BB-BCFA62C4A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BA55-F917-4BF0-B991-45CD893CB4F9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9992A-46F0-4CE3-A4BB-BCFA62C4A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BBA55-F917-4BF0-B991-45CD893CB4F9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9992A-46F0-4CE3-A4BB-BCFA62C4A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6ABBA55-F917-4BF0-B991-45CD893CB4F9}" type="datetimeFigureOut">
              <a:rPr lang="cs-CZ" smtClean="0"/>
              <a:pPr/>
              <a:t>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719992A-46F0-4CE3-A4BB-BCFA62C4A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trips dir="r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vZ7JB69hNw" TargetMode="External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postel&amp;ex=1&amp;AxInstalled=copy&amp;Download=MC900290188&amp;ext=WMF&amp;c=0" TargetMode="External"/><Relationship Id="rId3" Type="http://schemas.openxmlformats.org/officeDocument/2006/relationships/hyperlink" Target="http://office.microsoft.com/cs-cz/images/results.aspx?qu=pes&amp;ex=1" TargetMode="External"/><Relationship Id="rId7" Type="http://schemas.openxmlformats.org/officeDocument/2006/relationships/hyperlink" Target="http://office.microsoft.com/cs-cz/images/results.aspx?qu=pono%C5%BEky&amp;ex=1&amp;AxInstalled=copy&amp;Download=MC900290188&amp;ext=WMF&amp;c=0" TargetMode="External"/><Relationship Id="rId2" Type="http://schemas.openxmlformats.org/officeDocument/2006/relationships/hyperlink" Target="http://christianbackgrounds.info/smile-pictures-wallpap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ilka&amp;ex=1&amp;AxInstalled=copy&amp;Download=MC900290188&amp;ext=WMF&amp;c=0" TargetMode="External"/><Relationship Id="rId11" Type="http://schemas.openxmlformats.org/officeDocument/2006/relationships/hyperlink" Target="http://office.microsoft.com/cs-cz/images/results.aspx?qu=p%C3%ADsek&amp;ex=1&amp;AxInstalled=copy&amp;Download=MC900290188&amp;ext=WMF&amp;c=0" TargetMode="External"/><Relationship Id="rId5" Type="http://schemas.openxmlformats.org/officeDocument/2006/relationships/hyperlink" Target="http://office.microsoft.com/cs-cz/images/results.aspx?qu=pantofle&amp;ex=1&amp;AxInstalled=copy&amp;Download=MC900290188&amp;ext=WMF&amp;c=0" TargetMode="External"/><Relationship Id="rId10" Type="http://schemas.openxmlformats.org/officeDocument/2006/relationships/hyperlink" Target="http://office.microsoft.com/cs-cz/images/results.aspx?qu=p%C3%A1ska&amp;ex=1&amp;AxInstalled=copy&amp;Download=MC900290188&amp;ext=WMF&amp;c=0" TargetMode="External"/><Relationship Id="rId4" Type="http://schemas.openxmlformats.org/officeDocument/2006/relationships/hyperlink" Target="http://office.microsoft.com/cs-cz/images/results.aspx?qu=rty&amp;ex=1" TargetMode="External"/><Relationship Id="rId9" Type="http://schemas.openxmlformats.org/officeDocument/2006/relationships/hyperlink" Target="http://office.microsoft.com/cs-cz/images/results.aspx?qu=pu%C5%A1ka&amp;ex=1&amp;AxInstalled=copy&amp;Download=MC900290188&amp;ext=WMF&amp;c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088475274"/>
              </p:ext>
            </p:extLst>
          </p:nvPr>
        </p:nvGraphicFramePr>
        <p:xfrm>
          <a:off x="428596" y="928670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8662" y="3643314"/>
            <a:ext cx="7848872" cy="2000264"/>
          </a:xfrm>
          <a:prstGeom prst="rect">
            <a:avLst/>
          </a:prstGeom>
        </p:spPr>
      </p:pic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je určen pro práci na interaktivní tabuli</a:t>
            </a:r>
          </a:p>
          <a:p>
            <a:r>
              <a:rPr lang="cs-CZ" dirty="0" smtClean="0"/>
              <a:t>žáci sluchem rozlišují znění slabik, určují grafický záznam slabik</a:t>
            </a:r>
          </a:p>
          <a:p>
            <a:r>
              <a:rPr lang="cs-CZ" dirty="0" smtClean="0"/>
              <a:t>žáci čtou slabiky se souhláskou p, opakování čtení již osvojených slabik</a:t>
            </a:r>
          </a:p>
          <a:p>
            <a:r>
              <a:rPr lang="cs-CZ" dirty="0" smtClean="0"/>
              <a:t>spojují slabiky s obrázky, </a:t>
            </a:r>
            <a:r>
              <a:rPr lang="cs-CZ" dirty="0" err="1" smtClean="0"/>
              <a:t>obrázky</a:t>
            </a:r>
            <a:r>
              <a:rPr lang="cs-CZ" dirty="0" smtClean="0"/>
              <a:t> se slabikami</a:t>
            </a:r>
          </a:p>
          <a:p>
            <a:r>
              <a:rPr lang="cs-CZ" dirty="0" smtClean="0"/>
              <a:t>psaní slabik, opakování psaní již osvojených slabik</a:t>
            </a:r>
          </a:p>
          <a:p>
            <a:r>
              <a:rPr lang="cs-CZ" dirty="0" smtClean="0"/>
              <a:t>čtení  jednoduchých slov a vět</a:t>
            </a:r>
          </a:p>
          <a:p>
            <a:r>
              <a:rPr lang="cs-CZ" dirty="0" smtClean="0"/>
              <a:t>žáci čtou s porozuměním, určují pravdivost vět</a:t>
            </a:r>
          </a:p>
          <a:p>
            <a:r>
              <a:rPr lang="cs-CZ" dirty="0" smtClean="0"/>
              <a:t>materiál byl vytvořen a pilotován v prvním pololetí škol. roku 2012/2013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Společně s Dorotkou vyhledej slabiku k dvojici písmen.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611560" y="1484784"/>
            <a:ext cx="67479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640" y="1484784"/>
            <a:ext cx="67479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67744" y="1484784"/>
            <a:ext cx="67479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87824" y="1484784"/>
            <a:ext cx="67479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23928" y="1484784"/>
            <a:ext cx="67479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24128" y="1484784"/>
            <a:ext cx="602788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4008" y="1484784"/>
            <a:ext cx="67479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72200" y="1484784"/>
            <a:ext cx="57606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164288" y="1484784"/>
            <a:ext cx="67479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884368" y="1484784"/>
            <a:ext cx="67479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55576" y="5157192"/>
            <a:ext cx="122413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pi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483768" y="5157192"/>
            <a:ext cx="122413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pa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211960" y="5157192"/>
            <a:ext cx="122413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pu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796136" y="5157192"/>
            <a:ext cx="122413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pe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380312" y="5157192"/>
            <a:ext cx="122413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po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6.66667E-6 L 0.37014 -0.26251 " pathEditMode="relative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44444E-6 L -0.19688 -0.2729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" y="-1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6.66667E-6 L 0.33872 -0.26251 " pathEditMode="relative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44444E-6 -6.66667E-6 L 9.44444E-6 -0.26251 " pathEditMode="relative" ptsTypes="AA">
                                      <p:cBhvr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22222E-6 L -0.53941 -0.2729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0" y="-1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683568" y="764704"/>
            <a:ext cx="53078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59632" y="764704"/>
            <a:ext cx="576064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99792" y="764704"/>
            <a:ext cx="50405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19872" y="764704"/>
            <a:ext cx="50405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16016" y="764704"/>
            <a:ext cx="50405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51720" y="764704"/>
            <a:ext cx="576064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95936" y="764704"/>
            <a:ext cx="53078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92080" y="764704"/>
            <a:ext cx="576064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ó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84168" y="764704"/>
            <a:ext cx="50405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0232" y="764704"/>
            <a:ext cx="50405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ú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380312" y="764704"/>
            <a:ext cx="50405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956376" y="764704"/>
            <a:ext cx="50405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83568" y="4941168"/>
            <a:ext cx="122413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979712" y="4941168"/>
            <a:ext cx="122413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pá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347864" y="4941168"/>
            <a:ext cx="122413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pé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44008" y="4941168"/>
            <a:ext cx="122413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pú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940152" y="4941168"/>
            <a:ext cx="122413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pó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236296" y="4941168"/>
            <a:ext cx="122413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pů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96296E-6 L 0.29913 -0.30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" y="-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22222E-6 L -0.14184 -0.30463 " pathEditMode="relative" ptsTypes="AA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22222E-6 L -0.14965 -0.30463 " pathEditMode="relative" ptsTypes="AA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22222E-6 L 0.14966 -0.30463 " pathEditMode="relative" ptsTypes="AA">
                                      <p:cBhvr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22222E-6 L -0.13385 -0.30463 " pathEditMode="relative" ptsTypes="AA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07407E-6 L 0.00799 -0.3044 " pathEditMode="relative" ptsTypes="A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Obrázek pojmenuj, vytleskej počet slabik </a:t>
            </a:r>
            <a:r>
              <a:rPr lang="cs-CZ" sz="2800" dirty="0" smtClean="0"/>
              <a:t>                      a </a:t>
            </a:r>
            <a:r>
              <a:rPr lang="cs-CZ" sz="2800" dirty="0" smtClean="0"/>
              <a:t>k obrázku přiřaď správnou slabiku.</a:t>
            </a:r>
            <a:endParaRPr lang="cs-CZ" sz="2800" dirty="0"/>
          </a:p>
        </p:txBody>
      </p:sp>
      <p:pic>
        <p:nvPicPr>
          <p:cNvPr id="8194" name="Picture 2" descr="australský honácký pes,australští honáčtí psi,domácí mazlíčci,honácký pes,honáčtí psi,příroda,psi,savci,šelmy psovité,zvíř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1628800"/>
            <a:ext cx="977132" cy="977132"/>
          </a:xfrm>
          <a:prstGeom prst="rect">
            <a:avLst/>
          </a:prstGeom>
          <a:noFill/>
        </p:spPr>
      </p:pic>
      <p:pic>
        <p:nvPicPr>
          <p:cNvPr id="8196" name="Picture 4" descr="osoby,rty,rysy obličeje,úst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717032"/>
            <a:ext cx="1008112" cy="1008112"/>
          </a:xfrm>
          <a:prstGeom prst="rect">
            <a:avLst/>
          </a:prstGeom>
          <a:noFill/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2636912"/>
            <a:ext cx="1120281" cy="10900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445224"/>
            <a:ext cx="1337814" cy="108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31640" y="4653136"/>
            <a:ext cx="1170130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Vývojový diagram: spojka 8"/>
          <p:cNvSpPr/>
          <p:nvPr/>
        </p:nvSpPr>
        <p:spPr>
          <a:xfrm>
            <a:off x="467544" y="2708920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251520" y="4869160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539552" y="4869160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1403648" y="3861048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1979712" y="3861048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1691680" y="3861048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2123728" y="5517232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1835696" y="5517232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1547664" y="5517232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827584" y="6453336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ka 19"/>
          <p:cNvSpPr/>
          <p:nvPr/>
        </p:nvSpPr>
        <p:spPr>
          <a:xfrm>
            <a:off x="539552" y="6453336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804248" y="314096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04248" y="213285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04248" y="494116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04248" y="580526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04248" y="4077072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14815E-6 L -0.58281 -0.04189 " pathEditMode="relative" ptsTypes="AA">
                                      <p:cBhvr>
                                        <p:cTn id="6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85185E-6 L -0.46475 -0.16805 " pathEditMode="relative" ptsTypes="AA"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81481E-6 L -0.60642 0.14699 " pathEditMode="relative" ptsTypes="AA">
                                      <p:cBhvr>
                                        <p:cTn id="6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4.81481E-6 L -0.59062 0.16806 " pathEditMode="relative" ptsTypes="AA">
                                      <p:cBhvr>
                                        <p:cTn id="7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33333E-6 L -0.44895 -0.13657 " pathEditMode="relative" ptsTypes="AA">
                                      <p:cBhvr>
                                        <p:cTn id="7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/>
      <p:bldP spid="22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Obrázek pojmenuj, vytleskej počet slabik </a:t>
            </a:r>
            <a:r>
              <a:rPr lang="cs-CZ" sz="2800" dirty="0" smtClean="0"/>
              <a:t>                       a </a:t>
            </a:r>
            <a:r>
              <a:rPr lang="cs-CZ" sz="2800" dirty="0" smtClean="0"/>
              <a:t>k slabice přiřaď  obrázek.</a:t>
            </a:r>
            <a:endParaRPr lang="cs-CZ" sz="2800" dirty="0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95760" y="3789040"/>
            <a:ext cx="1135655" cy="1135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2157119" y="5013176"/>
            <a:ext cx="1229361" cy="1229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2276872"/>
            <a:ext cx="1800200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4" y="1412776"/>
            <a:ext cx="1728192" cy="13156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Vývojový diagram: spojka 8"/>
          <p:cNvSpPr/>
          <p:nvPr/>
        </p:nvSpPr>
        <p:spPr>
          <a:xfrm>
            <a:off x="1115616" y="2492896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Vývojový diagram: spojka 11"/>
          <p:cNvSpPr/>
          <p:nvPr/>
        </p:nvSpPr>
        <p:spPr>
          <a:xfrm>
            <a:off x="755576" y="2492896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Vývojový diagram: spojka 12"/>
          <p:cNvSpPr/>
          <p:nvPr/>
        </p:nvSpPr>
        <p:spPr>
          <a:xfrm>
            <a:off x="2627784" y="3645024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Vývojový diagram: spojka 13"/>
          <p:cNvSpPr/>
          <p:nvPr/>
        </p:nvSpPr>
        <p:spPr>
          <a:xfrm>
            <a:off x="2987824" y="3645024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Vývojový diagram: spojka 14"/>
          <p:cNvSpPr/>
          <p:nvPr/>
        </p:nvSpPr>
        <p:spPr>
          <a:xfrm>
            <a:off x="899592" y="5013176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Vývojový diagram: spojka 15"/>
          <p:cNvSpPr/>
          <p:nvPr/>
        </p:nvSpPr>
        <p:spPr>
          <a:xfrm>
            <a:off x="2771800" y="6453336"/>
            <a:ext cx="216024" cy="216024"/>
          </a:xfrm>
          <a:prstGeom prst="flowChartConnector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Mínus 16"/>
          <p:cNvSpPr/>
          <p:nvPr/>
        </p:nvSpPr>
        <p:spPr>
          <a:xfrm>
            <a:off x="2339752" y="6281936"/>
            <a:ext cx="360040" cy="576064"/>
          </a:xfrm>
          <a:prstGeom prst="mathMinus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ínus 17"/>
          <p:cNvSpPr/>
          <p:nvPr/>
        </p:nvSpPr>
        <p:spPr>
          <a:xfrm>
            <a:off x="467544" y="4869160"/>
            <a:ext cx="360040" cy="576064"/>
          </a:xfrm>
          <a:prstGeom prst="mathMinus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2924944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32240" y="4365104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1700808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558924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81481E-6 L -0.4882 -0.02107 " pathEditMode="relative" ptsTypes="AA">
                                      <p:cBhvr>
                                        <p:cTn id="1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5.18519E-6 L -0.29132 -0.43056 " pathEditMode="relative" ptsTypes="AA">
                                      <p:cBhvr>
                                        <p:cTn id="14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81481E-6 L -0.49618 0.17847 " pathEditMode="relative" ptsTypes="AA">
                                      <p:cBhvr>
                                        <p:cTn id="1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5.18519E-6 L -0.31511 0.15763 " pathEditMode="relative" ptsTypes="AA">
                                      <p:cBhvr>
                                        <p:cTn id="15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/>
      <p:bldP spid="20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Čti s Dorotkou slabiky a pak samostatně.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r>
              <a:rPr lang="cs-CZ" sz="2200" dirty="0" smtClean="0"/>
              <a:t>Po      </a:t>
            </a:r>
            <a:r>
              <a:rPr lang="cs-CZ" sz="2200" dirty="0" err="1" smtClean="0"/>
              <a:t>pa</a:t>
            </a:r>
            <a:r>
              <a:rPr lang="cs-CZ" sz="2200" dirty="0" smtClean="0"/>
              <a:t>        </a:t>
            </a:r>
            <a:r>
              <a:rPr lang="cs-CZ" sz="2200" dirty="0" err="1" smtClean="0"/>
              <a:t>pi</a:t>
            </a:r>
            <a:r>
              <a:rPr lang="cs-CZ" sz="2200" dirty="0" smtClean="0"/>
              <a:t>        </a:t>
            </a:r>
            <a:r>
              <a:rPr lang="cs-CZ" sz="2200" dirty="0" err="1" smtClean="0"/>
              <a:t>pu</a:t>
            </a:r>
            <a:r>
              <a:rPr lang="cs-CZ" sz="2200" dirty="0" smtClean="0"/>
              <a:t>        </a:t>
            </a:r>
            <a:r>
              <a:rPr lang="cs-CZ" sz="2200" dirty="0" err="1" smtClean="0"/>
              <a:t>pe</a:t>
            </a:r>
            <a:r>
              <a:rPr lang="cs-CZ" sz="2200" dirty="0" smtClean="0"/>
              <a:t>       </a:t>
            </a:r>
            <a:r>
              <a:rPr lang="cs-CZ" sz="2200" dirty="0" err="1" smtClean="0"/>
              <a:t>Pi</a:t>
            </a:r>
            <a:r>
              <a:rPr lang="cs-CZ" sz="2200" dirty="0" smtClean="0"/>
              <a:t>       po        </a:t>
            </a:r>
            <a:r>
              <a:rPr lang="cs-CZ" sz="2200" dirty="0" err="1" smtClean="0"/>
              <a:t>pa</a:t>
            </a:r>
            <a:r>
              <a:rPr lang="cs-CZ" sz="2200" dirty="0" smtClean="0"/>
              <a:t>          </a:t>
            </a:r>
            <a:r>
              <a:rPr lang="cs-CZ" sz="2200" dirty="0" err="1" smtClean="0"/>
              <a:t>pu</a:t>
            </a:r>
            <a:r>
              <a:rPr lang="cs-CZ" sz="2200" dirty="0" smtClean="0"/>
              <a:t>          </a:t>
            </a:r>
            <a:r>
              <a:rPr lang="cs-CZ" sz="2200" dirty="0" err="1" smtClean="0"/>
              <a:t>pi</a:t>
            </a:r>
            <a:r>
              <a:rPr lang="cs-CZ" sz="2200" dirty="0" smtClean="0"/>
              <a:t> </a:t>
            </a:r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r>
              <a:rPr lang="cs-CZ" sz="2200" dirty="0" smtClean="0"/>
              <a:t>Pí       </a:t>
            </a:r>
            <a:r>
              <a:rPr lang="cs-CZ" sz="2200" dirty="0" err="1" smtClean="0"/>
              <a:t>pé</a:t>
            </a:r>
            <a:r>
              <a:rPr lang="cs-CZ" sz="2200" dirty="0" smtClean="0"/>
              <a:t>        </a:t>
            </a:r>
            <a:r>
              <a:rPr lang="cs-CZ" sz="2200" dirty="0" err="1" smtClean="0"/>
              <a:t>Pó</a:t>
            </a:r>
            <a:r>
              <a:rPr lang="cs-CZ" sz="2200" dirty="0" smtClean="0"/>
              <a:t>       </a:t>
            </a:r>
            <a:r>
              <a:rPr lang="cs-CZ" sz="2200" dirty="0" err="1" smtClean="0"/>
              <a:t>pú</a:t>
            </a:r>
            <a:r>
              <a:rPr lang="cs-CZ" sz="2200" dirty="0" smtClean="0"/>
              <a:t>         </a:t>
            </a:r>
            <a:r>
              <a:rPr lang="cs-CZ" sz="2200" dirty="0" err="1" smtClean="0"/>
              <a:t>pů</a:t>
            </a:r>
            <a:r>
              <a:rPr lang="cs-CZ" sz="2200" dirty="0" smtClean="0"/>
              <a:t>      Pá      pí         </a:t>
            </a:r>
            <a:r>
              <a:rPr lang="cs-CZ" sz="2200" dirty="0" err="1" smtClean="0"/>
              <a:t>Pó</a:t>
            </a:r>
            <a:r>
              <a:rPr lang="cs-CZ" sz="2200" dirty="0" smtClean="0"/>
              <a:t>          </a:t>
            </a:r>
            <a:r>
              <a:rPr lang="cs-CZ" sz="2200" dirty="0" err="1" smtClean="0"/>
              <a:t>pé</a:t>
            </a:r>
            <a:r>
              <a:rPr lang="cs-CZ" sz="2200" dirty="0" smtClean="0"/>
              <a:t>          </a:t>
            </a:r>
            <a:r>
              <a:rPr lang="cs-CZ" sz="2200" dirty="0" err="1" smtClean="0"/>
              <a:t>pů</a:t>
            </a:r>
            <a:endParaRPr lang="cs-CZ" sz="2200" dirty="0" smtClean="0"/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r>
              <a:rPr lang="cs-CZ" sz="2200" dirty="0" err="1" smtClean="0"/>
              <a:t>Pe</a:t>
            </a:r>
            <a:r>
              <a:rPr lang="cs-CZ" sz="2200" dirty="0" smtClean="0"/>
              <a:t>      pí          </a:t>
            </a:r>
            <a:r>
              <a:rPr lang="cs-CZ" sz="2200" dirty="0" err="1" smtClean="0"/>
              <a:t>pa</a:t>
            </a:r>
            <a:r>
              <a:rPr lang="cs-CZ" sz="2200" dirty="0" smtClean="0"/>
              <a:t>       </a:t>
            </a:r>
            <a:r>
              <a:rPr lang="cs-CZ" sz="2200" dirty="0" err="1" smtClean="0"/>
              <a:t>pó</a:t>
            </a:r>
            <a:r>
              <a:rPr lang="cs-CZ" sz="2200" dirty="0" smtClean="0"/>
              <a:t>         pí      </a:t>
            </a:r>
            <a:r>
              <a:rPr lang="cs-CZ" sz="2200" dirty="0" err="1" smtClean="0"/>
              <a:t>Pa</a:t>
            </a:r>
            <a:r>
              <a:rPr lang="cs-CZ" sz="2200" dirty="0" smtClean="0"/>
              <a:t>       </a:t>
            </a:r>
            <a:r>
              <a:rPr lang="cs-CZ" sz="2200" dirty="0" err="1" smtClean="0"/>
              <a:t>pi</a:t>
            </a:r>
            <a:r>
              <a:rPr lang="cs-CZ" sz="2200" dirty="0" smtClean="0"/>
              <a:t>        </a:t>
            </a:r>
            <a:r>
              <a:rPr lang="cs-CZ" sz="2200" dirty="0" err="1" smtClean="0"/>
              <a:t>pu</a:t>
            </a:r>
            <a:r>
              <a:rPr lang="cs-CZ" sz="2200" dirty="0" smtClean="0"/>
              <a:t>          </a:t>
            </a:r>
            <a:r>
              <a:rPr lang="cs-CZ" sz="2200" dirty="0" err="1" smtClean="0"/>
              <a:t>Pů</a:t>
            </a:r>
            <a:r>
              <a:rPr lang="cs-CZ" sz="2200" dirty="0" smtClean="0"/>
              <a:t>          po                      </a:t>
            </a:r>
            <a:endParaRPr lang="cs-CZ" sz="2200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Opakuj si s Dorotkou slabiky.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r>
              <a:rPr lang="cs-CZ" sz="2200" dirty="0" err="1" smtClean="0"/>
              <a:t>Ma</a:t>
            </a:r>
            <a:r>
              <a:rPr lang="cs-CZ" sz="2200" dirty="0" smtClean="0"/>
              <a:t>     se      </a:t>
            </a:r>
            <a:r>
              <a:rPr lang="cs-CZ" sz="2200" dirty="0" err="1" smtClean="0"/>
              <a:t>pu</a:t>
            </a:r>
            <a:r>
              <a:rPr lang="cs-CZ" sz="2200" dirty="0" smtClean="0"/>
              <a:t>       </a:t>
            </a:r>
            <a:r>
              <a:rPr lang="cs-CZ" sz="2200" dirty="0" err="1" smtClean="0"/>
              <a:t>Lá</a:t>
            </a:r>
            <a:r>
              <a:rPr lang="cs-CZ" sz="2200" dirty="0" smtClean="0"/>
              <a:t>      </a:t>
            </a:r>
            <a:r>
              <a:rPr lang="cs-CZ" sz="2200" dirty="0" err="1" smtClean="0"/>
              <a:t>me</a:t>
            </a:r>
            <a:r>
              <a:rPr lang="cs-CZ" sz="2200" dirty="0" smtClean="0"/>
              <a:t>     </a:t>
            </a:r>
            <a:r>
              <a:rPr lang="cs-CZ" sz="2200" dirty="0" err="1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200" dirty="0" err="1" smtClean="0"/>
              <a:t>í</a:t>
            </a:r>
            <a:r>
              <a:rPr lang="cs-CZ" sz="2200" dirty="0" smtClean="0"/>
              <a:t>      </a:t>
            </a:r>
            <a:r>
              <a:rPr lang="cs-CZ" sz="2200" dirty="0" err="1" smtClean="0"/>
              <a:t>Sé</a:t>
            </a:r>
            <a:r>
              <a:rPr lang="cs-CZ" sz="2200" dirty="0" smtClean="0"/>
              <a:t>      </a:t>
            </a:r>
            <a:r>
              <a:rPr lang="cs-CZ" sz="2200" dirty="0" err="1" smtClean="0"/>
              <a:t>mů</a:t>
            </a:r>
            <a:r>
              <a:rPr lang="cs-CZ" sz="2200" dirty="0" smtClean="0"/>
              <a:t>      </a:t>
            </a:r>
            <a:r>
              <a:rPr lang="cs-CZ" sz="2200" dirty="0" err="1" smtClean="0"/>
              <a:t>pa</a:t>
            </a:r>
            <a:r>
              <a:rPr lang="cs-CZ" sz="2200" dirty="0" smtClean="0"/>
              <a:t>      Po    </a:t>
            </a:r>
            <a:r>
              <a:rPr lang="cs-CZ" sz="2200" dirty="0" err="1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200" dirty="0" err="1" smtClean="0"/>
              <a:t>e</a:t>
            </a:r>
            <a:r>
              <a:rPr lang="cs-CZ" sz="2200" dirty="0" smtClean="0"/>
              <a:t>    mu </a:t>
            </a:r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r>
              <a:rPr lang="cs-CZ" sz="2200" dirty="0" err="1" smtClean="0"/>
              <a:t>Sí</a:t>
            </a:r>
            <a:r>
              <a:rPr lang="cs-CZ" sz="2200" dirty="0" smtClean="0"/>
              <a:t>       </a:t>
            </a:r>
            <a:r>
              <a:rPr lang="cs-CZ" sz="2200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200" dirty="0" smtClean="0"/>
              <a:t>a       </a:t>
            </a:r>
            <a:r>
              <a:rPr lang="cs-CZ" sz="2200" dirty="0" err="1" smtClean="0"/>
              <a:t>Lů</a:t>
            </a:r>
            <a:r>
              <a:rPr lang="cs-CZ" sz="2200" dirty="0" smtClean="0"/>
              <a:t>        po     Mu     </a:t>
            </a:r>
            <a:r>
              <a:rPr lang="cs-CZ" sz="2200" dirty="0" err="1" smtClean="0"/>
              <a:t>Le</a:t>
            </a:r>
            <a:r>
              <a:rPr lang="cs-CZ" sz="2200" dirty="0" smtClean="0"/>
              <a:t>     si       mí       Po      </a:t>
            </a:r>
            <a:r>
              <a:rPr lang="cs-CZ" sz="2200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200" dirty="0" smtClean="0"/>
              <a:t>i     má   mé </a:t>
            </a:r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endParaRPr lang="cs-CZ" sz="2200" dirty="0" smtClean="0"/>
          </a:p>
          <a:p>
            <a:pPr algn="ctr">
              <a:buNone/>
            </a:pPr>
            <a:r>
              <a:rPr lang="cs-CZ" sz="2200" dirty="0" smtClean="0"/>
              <a:t>Mí      </a:t>
            </a:r>
            <a:r>
              <a:rPr lang="cs-CZ" sz="2200" dirty="0" err="1" smtClean="0"/>
              <a:t>sa</a:t>
            </a:r>
            <a:r>
              <a:rPr lang="cs-CZ" sz="2200" dirty="0" smtClean="0"/>
              <a:t>     </a:t>
            </a:r>
            <a:r>
              <a:rPr lang="cs-CZ" sz="2200" dirty="0" err="1" smtClean="0"/>
              <a:t>pů</a:t>
            </a:r>
            <a:r>
              <a:rPr lang="cs-CZ" sz="2200" dirty="0" smtClean="0"/>
              <a:t>       </a:t>
            </a:r>
            <a:r>
              <a:rPr lang="cs-CZ" sz="2200" dirty="0" err="1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200" dirty="0" err="1" smtClean="0"/>
              <a:t>í</a:t>
            </a:r>
            <a:r>
              <a:rPr lang="cs-CZ" sz="2200" dirty="0" smtClean="0"/>
              <a:t>        </a:t>
            </a:r>
            <a:r>
              <a:rPr lang="cs-CZ" sz="2200" dirty="0" err="1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200" dirty="0" err="1" smtClean="0"/>
              <a:t>e</a:t>
            </a:r>
            <a:r>
              <a:rPr lang="cs-CZ" sz="2200" dirty="0" smtClean="0"/>
              <a:t>         </a:t>
            </a:r>
            <a:r>
              <a:rPr lang="cs-CZ" sz="2200" dirty="0" err="1" smtClean="0"/>
              <a:t>Sá</a:t>
            </a:r>
            <a:r>
              <a:rPr lang="cs-CZ" sz="2200" dirty="0" smtClean="0"/>
              <a:t>      po     má       se    </a:t>
            </a:r>
            <a:r>
              <a:rPr lang="cs-CZ" sz="2200" dirty="0" err="1" smtClean="0"/>
              <a:t>Le</a:t>
            </a:r>
            <a:r>
              <a:rPr lang="cs-CZ" sz="2200" dirty="0" smtClean="0"/>
              <a:t>    </a:t>
            </a:r>
            <a:r>
              <a:rPr lang="cs-CZ" sz="2200" dirty="0" err="1" smtClean="0"/>
              <a:t>me</a:t>
            </a:r>
            <a:r>
              <a:rPr lang="cs-CZ" sz="2200" dirty="0" smtClean="0"/>
              <a:t>    </a:t>
            </a:r>
            <a:r>
              <a:rPr lang="cs-CZ" sz="2200" dirty="0" err="1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2200" dirty="0" err="1" smtClean="0"/>
              <a:t>e</a:t>
            </a:r>
            <a:r>
              <a:rPr lang="cs-CZ" sz="2200" dirty="0" smtClean="0"/>
              <a:t>   </a:t>
            </a:r>
            <a:endParaRPr lang="cs-CZ" sz="2200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Obtáhni si tvary a slabiky si vyzkoušej napsat.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2000" b="1" dirty="0" err="1" smtClean="0"/>
              <a:t>Pa</a:t>
            </a:r>
            <a:r>
              <a:rPr lang="cs-CZ" sz="2000" b="1" dirty="0" smtClean="0"/>
              <a:t>____________________________________________________________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err="1" smtClean="0"/>
              <a:t>Pe</a:t>
            </a:r>
            <a:r>
              <a:rPr lang="cs-CZ" sz="2000" b="1" dirty="0" smtClean="0"/>
              <a:t>____________________________________________________________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Po____________________________________________________________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Pí_____________________________________________________________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err="1" smtClean="0"/>
              <a:t>Pů</a:t>
            </a:r>
            <a:r>
              <a:rPr lang="cs-CZ" sz="2000" b="1" dirty="0" smtClean="0"/>
              <a:t>____________________________________________________________</a:t>
            </a:r>
            <a:endParaRPr lang="cs-CZ" sz="2000" b="1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354162"/>
          </a:xfrm>
        </p:spPr>
        <p:txBody>
          <a:bodyPr>
            <a:noAutofit/>
          </a:bodyPr>
          <a:lstStyle/>
          <a:p>
            <a:r>
              <a:rPr lang="cs-CZ" sz="2400" dirty="0" smtClean="0"/>
              <a:t>Přečti  si  věty. Urči, zda je věta pravdivá nebo nepravdivá. Pravdivou větu označ písmenem P. Lživou větu označ písmenem L.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99715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900" b="1" dirty="0" smtClean="0"/>
              <a:t>Pes se pase.                        </a:t>
            </a:r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r>
              <a:rPr lang="cs-CZ" sz="1900" b="1" dirty="0" smtClean="0"/>
              <a:t>Mimi má pusu.        </a:t>
            </a:r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r>
              <a:rPr lang="cs-CZ" sz="1900" b="1" dirty="0" smtClean="0"/>
              <a:t>Mísa pá</a:t>
            </a:r>
            <a:r>
              <a:rPr lang="cs-CZ" sz="1900" b="1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1900" b="1" dirty="0" smtClean="0"/>
              <a:t>í.          </a:t>
            </a:r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r>
              <a:rPr lang="cs-CZ" sz="1900" b="1" dirty="0" smtClean="0"/>
              <a:t>E</a:t>
            </a:r>
            <a:r>
              <a:rPr lang="cs-CZ" sz="1900" b="1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1900" b="1" dirty="0" smtClean="0"/>
              <a:t>a se so</a:t>
            </a:r>
            <a:r>
              <a:rPr lang="cs-CZ" sz="1900" b="1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1900" b="1" dirty="0" smtClean="0"/>
              <a:t>í.     </a:t>
            </a:r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endParaRPr lang="cs-CZ" sz="1900" b="1" dirty="0" smtClean="0"/>
          </a:p>
          <a:p>
            <a:pPr>
              <a:buNone/>
            </a:pPr>
            <a:r>
              <a:rPr lang="cs-CZ" sz="1900" b="1" dirty="0" smtClean="0"/>
              <a:t>Maso se </a:t>
            </a:r>
            <a:r>
              <a:rPr lang="cs-CZ" sz="1900" b="1" dirty="0" smtClean="0">
                <a:latin typeface="FrankRuehl" pitchFamily="34" charset="-79"/>
                <a:cs typeface="FrankRuehl" pitchFamily="34" charset="-79"/>
              </a:rPr>
              <a:t>l</a:t>
            </a:r>
            <a:r>
              <a:rPr lang="cs-CZ" sz="1900" b="1" dirty="0" smtClean="0"/>
              <a:t>epí.                                 </a:t>
            </a:r>
            <a:endParaRPr lang="cs-CZ" sz="1900" b="1" dirty="0"/>
          </a:p>
        </p:txBody>
      </p:sp>
      <p:sp>
        <p:nvSpPr>
          <p:cNvPr id="4" name="Výbuch 1 3"/>
          <p:cNvSpPr/>
          <p:nvPr/>
        </p:nvSpPr>
        <p:spPr>
          <a:xfrm>
            <a:off x="3131840" y="1556792"/>
            <a:ext cx="914400" cy="914400"/>
          </a:xfrm>
          <a:prstGeom prst="irregularSeal1">
            <a:avLst/>
          </a:prstGeom>
          <a:solidFill>
            <a:schemeClr val="tx2">
              <a:lumMod val="1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3131840" y="2636912"/>
            <a:ext cx="914400" cy="914400"/>
          </a:xfrm>
          <a:prstGeom prst="irregularSeal1">
            <a:avLst/>
          </a:prstGeom>
          <a:solidFill>
            <a:schemeClr val="tx2">
              <a:lumMod val="1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3131840" y="3717032"/>
            <a:ext cx="914400" cy="914400"/>
          </a:xfrm>
          <a:prstGeom prst="irregularSeal1">
            <a:avLst/>
          </a:prstGeom>
          <a:solidFill>
            <a:schemeClr val="tx2">
              <a:lumMod val="1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Výbuch 1 6"/>
          <p:cNvSpPr/>
          <p:nvPr/>
        </p:nvSpPr>
        <p:spPr>
          <a:xfrm>
            <a:off x="3131840" y="4797152"/>
            <a:ext cx="914400" cy="914400"/>
          </a:xfrm>
          <a:prstGeom prst="irregularSeal1">
            <a:avLst/>
          </a:prstGeom>
          <a:solidFill>
            <a:schemeClr val="tx2">
              <a:lumMod val="1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3131840" y="5733256"/>
            <a:ext cx="914400" cy="914400"/>
          </a:xfrm>
          <a:prstGeom prst="irregularSeal1">
            <a:avLst/>
          </a:prstGeom>
          <a:solidFill>
            <a:schemeClr val="tx2">
              <a:lumMod val="1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L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JSI ŠIKULKA!!!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smil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1412776"/>
            <a:ext cx="6278033" cy="470852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115616" y="5805264"/>
            <a:ext cx="550072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ZAZPÍVEJ SI SE MNOU !!!</a:t>
            </a:r>
            <a:endParaRPr lang="cs-CZ" sz="3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Veselý obličej 6">
            <a:hlinkClick r:id="rId3"/>
          </p:cNvPr>
          <p:cNvSpPr/>
          <p:nvPr/>
        </p:nvSpPr>
        <p:spPr>
          <a:xfrm>
            <a:off x="6732240" y="5805264"/>
            <a:ext cx="432048" cy="504056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>
                <a:hlinkClick r:id="rId2"/>
              </a:rPr>
              <a:t>http://christianbackgrounds.info/smile-pictures-wallpapers/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=pes&amp;ex=1#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:MC900424504|</a:t>
            </a:r>
            <a:r>
              <a:rPr lang="cs-CZ" dirty="0" err="1" smtClean="0">
                <a:hlinkClick r:id="rId3"/>
              </a:rPr>
              <a:t>mt</a:t>
            </a:r>
            <a:r>
              <a:rPr lang="cs-CZ" dirty="0" smtClean="0">
                <a:hlinkClick r:id="rId3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=rty&amp;ex=1#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:MC900290188|</a:t>
            </a:r>
            <a:r>
              <a:rPr lang="cs-CZ" dirty="0" err="1" smtClean="0">
                <a:hlinkClick r:id="rId4"/>
              </a:rPr>
              <a:t>mt</a:t>
            </a:r>
            <a:r>
              <a:rPr lang="cs-CZ" dirty="0" smtClean="0">
                <a:hlinkClick r:id="rId4"/>
              </a:rPr>
              <a:t>:1,2|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results.aspx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qu</a:t>
            </a:r>
            <a:r>
              <a:rPr lang="cs-CZ" dirty="0" smtClean="0">
                <a:hlinkClick r:id="rId5"/>
              </a:rPr>
              <a:t>=pantofle&amp;ex=1&amp;</a:t>
            </a:r>
            <a:r>
              <a:rPr lang="cs-CZ" dirty="0" err="1" smtClean="0">
                <a:hlinkClick r:id="rId5"/>
              </a:rPr>
              <a:t>AxInstalled</a:t>
            </a:r>
            <a:r>
              <a:rPr lang="cs-CZ" dirty="0" smtClean="0">
                <a:hlinkClick r:id="rId5"/>
              </a:rPr>
              <a:t>=copy&amp;</a:t>
            </a:r>
            <a:r>
              <a:rPr lang="cs-CZ" dirty="0" err="1" smtClean="0">
                <a:hlinkClick r:id="rId5"/>
              </a:rPr>
              <a:t>Download</a:t>
            </a:r>
            <a:r>
              <a:rPr lang="cs-CZ" dirty="0" smtClean="0">
                <a:hlinkClick r:id="rId5"/>
              </a:rPr>
              <a:t>=MC900290188&amp;</a:t>
            </a:r>
            <a:r>
              <a:rPr lang="cs-CZ" dirty="0" err="1" smtClean="0">
                <a:hlinkClick r:id="rId5"/>
              </a:rPr>
              <a:t>ext</a:t>
            </a:r>
            <a:r>
              <a:rPr lang="cs-CZ" dirty="0" smtClean="0">
                <a:hlinkClick r:id="rId5"/>
              </a:rPr>
              <a:t>=WMF&amp;c=0#</a:t>
            </a:r>
            <a:r>
              <a:rPr lang="cs-CZ" dirty="0" err="1" smtClean="0">
                <a:hlinkClick r:id="rId5"/>
              </a:rPr>
              <a:t>ai</a:t>
            </a:r>
            <a:r>
              <a:rPr lang="cs-CZ" dirty="0" smtClean="0">
                <a:hlinkClick r:id="rId5"/>
              </a:rPr>
              <a:t>:MC900016893|</a:t>
            </a:r>
            <a:r>
              <a:rPr lang="cs-CZ" dirty="0" err="1" smtClean="0">
                <a:hlinkClick r:id="rId5"/>
              </a:rPr>
              <a:t>mt</a:t>
            </a:r>
            <a:r>
              <a:rPr lang="cs-CZ" dirty="0" smtClean="0">
                <a:hlinkClick r:id="rId5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http://office.</a:t>
            </a:r>
            <a:r>
              <a:rPr lang="cs-CZ" dirty="0" err="1" smtClean="0">
                <a:hlinkClick r:id="rId6"/>
              </a:rPr>
              <a:t>microsoft.com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cs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results.aspx</a:t>
            </a:r>
            <a:r>
              <a:rPr lang="cs-CZ" dirty="0" smtClean="0">
                <a:hlinkClick r:id="rId6"/>
              </a:rPr>
              <a:t>?</a:t>
            </a:r>
            <a:r>
              <a:rPr lang="cs-CZ" dirty="0" err="1" smtClean="0">
                <a:hlinkClick r:id="rId6"/>
              </a:rPr>
              <a:t>qu</a:t>
            </a:r>
            <a:r>
              <a:rPr lang="cs-CZ" dirty="0" smtClean="0">
                <a:hlinkClick r:id="rId6"/>
              </a:rPr>
              <a:t>=pilka&amp;ex=1&amp;</a:t>
            </a:r>
            <a:r>
              <a:rPr lang="cs-CZ" dirty="0" err="1" smtClean="0">
                <a:hlinkClick r:id="rId6"/>
              </a:rPr>
              <a:t>AxInstalled</a:t>
            </a:r>
            <a:r>
              <a:rPr lang="cs-CZ" dirty="0" smtClean="0">
                <a:hlinkClick r:id="rId6"/>
              </a:rPr>
              <a:t>=copy&amp;</a:t>
            </a:r>
            <a:r>
              <a:rPr lang="cs-CZ" dirty="0" err="1" smtClean="0">
                <a:hlinkClick r:id="rId6"/>
              </a:rPr>
              <a:t>Download</a:t>
            </a:r>
            <a:r>
              <a:rPr lang="cs-CZ" dirty="0" smtClean="0">
                <a:hlinkClick r:id="rId6"/>
              </a:rPr>
              <a:t>=MC900290188&amp;</a:t>
            </a:r>
            <a:r>
              <a:rPr lang="cs-CZ" dirty="0" err="1" smtClean="0">
                <a:hlinkClick r:id="rId6"/>
              </a:rPr>
              <a:t>ext</a:t>
            </a:r>
            <a:r>
              <a:rPr lang="cs-CZ" dirty="0" smtClean="0">
                <a:hlinkClick r:id="rId6"/>
              </a:rPr>
              <a:t>=WMF&amp;c=0#</a:t>
            </a:r>
            <a:r>
              <a:rPr lang="cs-CZ" dirty="0" err="1" smtClean="0">
                <a:hlinkClick r:id="rId6"/>
              </a:rPr>
              <a:t>ai</a:t>
            </a:r>
            <a:r>
              <a:rPr lang="cs-CZ" dirty="0" smtClean="0">
                <a:hlinkClick r:id="rId6"/>
              </a:rPr>
              <a:t>:MC900391184|</a:t>
            </a:r>
            <a:r>
              <a:rPr lang="cs-CZ" dirty="0" err="1" smtClean="0">
                <a:hlinkClick r:id="rId6"/>
              </a:rPr>
              <a:t>mt</a:t>
            </a:r>
            <a:r>
              <a:rPr lang="cs-CZ" dirty="0" smtClean="0">
                <a:hlinkClick r:id="rId6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http://office.</a:t>
            </a:r>
            <a:r>
              <a:rPr lang="cs-CZ" dirty="0" err="1" smtClean="0">
                <a:hlinkClick r:id="rId7"/>
              </a:rPr>
              <a:t>microsoft.com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cs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results.aspx</a:t>
            </a:r>
            <a:r>
              <a:rPr lang="cs-CZ" dirty="0" smtClean="0">
                <a:hlinkClick r:id="rId7"/>
              </a:rPr>
              <a:t>?</a:t>
            </a:r>
            <a:r>
              <a:rPr lang="cs-CZ" dirty="0" err="1" smtClean="0">
                <a:hlinkClick r:id="rId7"/>
              </a:rPr>
              <a:t>qu</a:t>
            </a:r>
            <a:r>
              <a:rPr lang="cs-CZ" dirty="0" smtClean="0">
                <a:hlinkClick r:id="rId7"/>
              </a:rPr>
              <a:t>=</a:t>
            </a:r>
            <a:r>
              <a:rPr lang="cs-CZ" dirty="0" err="1" smtClean="0">
                <a:hlinkClick r:id="rId7"/>
              </a:rPr>
              <a:t>pono</a:t>
            </a:r>
            <a:r>
              <a:rPr lang="cs-CZ" dirty="0" smtClean="0">
                <a:hlinkClick r:id="rId7"/>
              </a:rPr>
              <a:t>%C5%</a:t>
            </a:r>
            <a:r>
              <a:rPr lang="cs-CZ" dirty="0" err="1" smtClean="0">
                <a:hlinkClick r:id="rId7"/>
              </a:rPr>
              <a:t>BEky</a:t>
            </a:r>
            <a:r>
              <a:rPr lang="cs-CZ" dirty="0" smtClean="0">
                <a:hlinkClick r:id="rId7"/>
              </a:rPr>
              <a:t>&amp;ex=1&amp;</a:t>
            </a:r>
            <a:r>
              <a:rPr lang="cs-CZ" dirty="0" err="1" smtClean="0">
                <a:hlinkClick r:id="rId7"/>
              </a:rPr>
              <a:t>AxInstalled</a:t>
            </a:r>
            <a:r>
              <a:rPr lang="cs-CZ" dirty="0" smtClean="0">
                <a:hlinkClick r:id="rId7"/>
              </a:rPr>
              <a:t>=copy&amp;</a:t>
            </a:r>
            <a:r>
              <a:rPr lang="cs-CZ" dirty="0" err="1" smtClean="0">
                <a:hlinkClick r:id="rId7"/>
              </a:rPr>
              <a:t>Download</a:t>
            </a:r>
            <a:r>
              <a:rPr lang="cs-CZ" dirty="0" smtClean="0">
                <a:hlinkClick r:id="rId7"/>
              </a:rPr>
              <a:t>=MC900290188&amp;</a:t>
            </a:r>
            <a:r>
              <a:rPr lang="cs-CZ" dirty="0" err="1" smtClean="0">
                <a:hlinkClick r:id="rId7"/>
              </a:rPr>
              <a:t>ext</a:t>
            </a:r>
            <a:r>
              <a:rPr lang="cs-CZ" dirty="0" smtClean="0">
                <a:hlinkClick r:id="rId7"/>
              </a:rPr>
              <a:t>=WMF&amp;c=0#</a:t>
            </a:r>
            <a:r>
              <a:rPr lang="cs-CZ" dirty="0" err="1" smtClean="0">
                <a:hlinkClick r:id="rId7"/>
              </a:rPr>
              <a:t>ai</a:t>
            </a:r>
            <a:r>
              <a:rPr lang="cs-CZ" dirty="0" smtClean="0">
                <a:hlinkClick r:id="rId7"/>
              </a:rPr>
              <a:t>:MC900351512|</a:t>
            </a:r>
            <a:r>
              <a:rPr lang="cs-CZ" dirty="0" err="1" smtClean="0">
                <a:hlinkClick r:id="rId7"/>
              </a:rPr>
              <a:t>mt</a:t>
            </a:r>
            <a:r>
              <a:rPr lang="cs-CZ" dirty="0" smtClean="0">
                <a:hlinkClick r:id="rId7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http://office.</a:t>
            </a:r>
            <a:r>
              <a:rPr lang="cs-CZ" dirty="0" err="1" smtClean="0">
                <a:hlinkClick r:id="rId8"/>
              </a:rPr>
              <a:t>microsoft.com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cs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results.aspx</a:t>
            </a:r>
            <a:r>
              <a:rPr lang="cs-CZ" dirty="0" smtClean="0">
                <a:hlinkClick r:id="rId8"/>
              </a:rPr>
              <a:t>?</a:t>
            </a:r>
            <a:r>
              <a:rPr lang="cs-CZ" dirty="0" err="1" smtClean="0">
                <a:hlinkClick r:id="rId8"/>
              </a:rPr>
              <a:t>qu</a:t>
            </a:r>
            <a:r>
              <a:rPr lang="cs-CZ" dirty="0" smtClean="0">
                <a:hlinkClick r:id="rId8"/>
              </a:rPr>
              <a:t>=postel&amp;ex=1&amp;</a:t>
            </a:r>
            <a:r>
              <a:rPr lang="cs-CZ" dirty="0" err="1" smtClean="0">
                <a:hlinkClick r:id="rId8"/>
              </a:rPr>
              <a:t>AxInstalled</a:t>
            </a:r>
            <a:r>
              <a:rPr lang="cs-CZ" dirty="0" smtClean="0">
                <a:hlinkClick r:id="rId8"/>
              </a:rPr>
              <a:t>=copy&amp;</a:t>
            </a:r>
            <a:r>
              <a:rPr lang="cs-CZ" dirty="0" err="1" smtClean="0">
                <a:hlinkClick r:id="rId8"/>
              </a:rPr>
              <a:t>Download</a:t>
            </a:r>
            <a:r>
              <a:rPr lang="cs-CZ" dirty="0" smtClean="0">
                <a:hlinkClick r:id="rId8"/>
              </a:rPr>
              <a:t>=MC900290188&amp;</a:t>
            </a:r>
            <a:r>
              <a:rPr lang="cs-CZ" dirty="0" err="1" smtClean="0">
                <a:hlinkClick r:id="rId8"/>
              </a:rPr>
              <a:t>ext</a:t>
            </a:r>
            <a:r>
              <a:rPr lang="cs-CZ" dirty="0" smtClean="0">
                <a:hlinkClick r:id="rId8"/>
              </a:rPr>
              <a:t>=WMF&amp;c=0#</a:t>
            </a:r>
            <a:r>
              <a:rPr lang="cs-CZ" dirty="0" err="1" smtClean="0">
                <a:hlinkClick r:id="rId8"/>
              </a:rPr>
              <a:t>ai</a:t>
            </a:r>
            <a:r>
              <a:rPr lang="cs-CZ" dirty="0" smtClean="0">
                <a:hlinkClick r:id="rId8"/>
              </a:rPr>
              <a:t>:MC900352376|</a:t>
            </a:r>
            <a:r>
              <a:rPr lang="cs-CZ" dirty="0" err="1" smtClean="0">
                <a:hlinkClick r:id="rId8"/>
              </a:rPr>
              <a:t>mt</a:t>
            </a:r>
            <a:r>
              <a:rPr lang="cs-CZ" dirty="0" smtClean="0">
                <a:hlinkClick r:id="rId8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http://office.</a:t>
            </a:r>
            <a:r>
              <a:rPr lang="cs-CZ" dirty="0" err="1" smtClean="0">
                <a:hlinkClick r:id="rId9"/>
              </a:rPr>
              <a:t>microsoft.com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cs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results.aspx</a:t>
            </a:r>
            <a:r>
              <a:rPr lang="cs-CZ" dirty="0" smtClean="0">
                <a:hlinkClick r:id="rId9"/>
              </a:rPr>
              <a:t>?</a:t>
            </a:r>
            <a:r>
              <a:rPr lang="cs-CZ" dirty="0" err="1" smtClean="0">
                <a:hlinkClick r:id="rId9"/>
              </a:rPr>
              <a:t>qu</a:t>
            </a:r>
            <a:r>
              <a:rPr lang="cs-CZ" dirty="0" smtClean="0">
                <a:hlinkClick r:id="rId9"/>
              </a:rPr>
              <a:t>=</a:t>
            </a:r>
            <a:r>
              <a:rPr lang="cs-CZ" dirty="0" err="1" smtClean="0">
                <a:hlinkClick r:id="rId9"/>
              </a:rPr>
              <a:t>pu</a:t>
            </a:r>
            <a:r>
              <a:rPr lang="cs-CZ" dirty="0" smtClean="0">
                <a:hlinkClick r:id="rId9"/>
              </a:rPr>
              <a:t>%C5%A1ka&amp;ex=1&amp;</a:t>
            </a:r>
            <a:r>
              <a:rPr lang="cs-CZ" dirty="0" err="1" smtClean="0">
                <a:hlinkClick r:id="rId9"/>
              </a:rPr>
              <a:t>AxInstalled</a:t>
            </a:r>
            <a:r>
              <a:rPr lang="cs-CZ" dirty="0" smtClean="0">
                <a:hlinkClick r:id="rId9"/>
              </a:rPr>
              <a:t>=copy&amp;</a:t>
            </a:r>
            <a:r>
              <a:rPr lang="cs-CZ" dirty="0" err="1" smtClean="0">
                <a:hlinkClick r:id="rId9"/>
              </a:rPr>
              <a:t>Download</a:t>
            </a:r>
            <a:r>
              <a:rPr lang="cs-CZ" dirty="0" smtClean="0">
                <a:hlinkClick r:id="rId9"/>
              </a:rPr>
              <a:t>=MC900290188&amp;</a:t>
            </a:r>
            <a:r>
              <a:rPr lang="cs-CZ" dirty="0" err="1" smtClean="0">
                <a:hlinkClick r:id="rId9"/>
              </a:rPr>
              <a:t>ext</a:t>
            </a:r>
            <a:r>
              <a:rPr lang="cs-CZ" dirty="0" smtClean="0">
                <a:hlinkClick r:id="rId9"/>
              </a:rPr>
              <a:t>=WMF&amp;c=0#</a:t>
            </a:r>
            <a:r>
              <a:rPr lang="cs-CZ" dirty="0" err="1" smtClean="0">
                <a:hlinkClick r:id="rId9"/>
              </a:rPr>
              <a:t>ai</a:t>
            </a:r>
            <a:r>
              <a:rPr lang="cs-CZ" dirty="0" smtClean="0">
                <a:hlinkClick r:id="rId9"/>
              </a:rPr>
              <a:t>:MC900199138|</a:t>
            </a:r>
            <a:r>
              <a:rPr lang="cs-CZ" dirty="0" err="1" smtClean="0">
                <a:hlinkClick r:id="rId9"/>
              </a:rPr>
              <a:t>mt</a:t>
            </a:r>
            <a:r>
              <a:rPr lang="cs-CZ" dirty="0" smtClean="0">
                <a:hlinkClick r:id="rId9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http://office.</a:t>
            </a:r>
            <a:r>
              <a:rPr lang="cs-CZ" dirty="0" err="1" smtClean="0">
                <a:hlinkClick r:id="rId10"/>
              </a:rPr>
              <a:t>microsoft.com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cs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images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results.aspx</a:t>
            </a:r>
            <a:r>
              <a:rPr lang="cs-CZ" dirty="0" smtClean="0">
                <a:hlinkClick r:id="rId10"/>
              </a:rPr>
              <a:t>?</a:t>
            </a:r>
            <a:r>
              <a:rPr lang="cs-CZ" dirty="0" err="1" smtClean="0">
                <a:hlinkClick r:id="rId10"/>
              </a:rPr>
              <a:t>qu</a:t>
            </a:r>
            <a:r>
              <a:rPr lang="cs-CZ" dirty="0" smtClean="0">
                <a:hlinkClick r:id="rId10"/>
              </a:rPr>
              <a:t>=p%C3%A1ska&amp;ex=1&amp;</a:t>
            </a:r>
            <a:r>
              <a:rPr lang="cs-CZ" dirty="0" err="1" smtClean="0">
                <a:hlinkClick r:id="rId10"/>
              </a:rPr>
              <a:t>AxInstalled</a:t>
            </a:r>
            <a:r>
              <a:rPr lang="cs-CZ" dirty="0" smtClean="0">
                <a:hlinkClick r:id="rId10"/>
              </a:rPr>
              <a:t>=copy&amp;</a:t>
            </a:r>
            <a:r>
              <a:rPr lang="cs-CZ" dirty="0" err="1" smtClean="0">
                <a:hlinkClick r:id="rId10"/>
              </a:rPr>
              <a:t>Download</a:t>
            </a:r>
            <a:r>
              <a:rPr lang="cs-CZ" dirty="0" smtClean="0">
                <a:hlinkClick r:id="rId10"/>
              </a:rPr>
              <a:t>=MC900290188&amp;</a:t>
            </a:r>
            <a:r>
              <a:rPr lang="cs-CZ" dirty="0" err="1" smtClean="0">
                <a:hlinkClick r:id="rId10"/>
              </a:rPr>
              <a:t>ext</a:t>
            </a:r>
            <a:r>
              <a:rPr lang="cs-CZ" dirty="0" smtClean="0">
                <a:hlinkClick r:id="rId10"/>
              </a:rPr>
              <a:t>=WMF&amp;c=0#</a:t>
            </a:r>
            <a:r>
              <a:rPr lang="cs-CZ" dirty="0" err="1" smtClean="0">
                <a:hlinkClick r:id="rId10"/>
              </a:rPr>
              <a:t>ai</a:t>
            </a:r>
            <a:r>
              <a:rPr lang="cs-CZ" dirty="0" smtClean="0">
                <a:hlinkClick r:id="rId10"/>
              </a:rPr>
              <a:t>:MC900233889|</a:t>
            </a:r>
            <a:r>
              <a:rPr lang="cs-CZ" dirty="0" err="1" smtClean="0">
                <a:hlinkClick r:id="rId10"/>
              </a:rPr>
              <a:t>mt</a:t>
            </a:r>
            <a:r>
              <a:rPr lang="cs-CZ" dirty="0" smtClean="0">
                <a:hlinkClick r:id="rId10"/>
              </a:rPr>
              <a:t>:1|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http://office.</a:t>
            </a:r>
            <a:r>
              <a:rPr lang="cs-CZ" dirty="0" err="1" smtClean="0">
                <a:hlinkClick r:id="rId11"/>
              </a:rPr>
              <a:t>microsoft.com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cs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images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results.aspx</a:t>
            </a:r>
            <a:r>
              <a:rPr lang="cs-CZ" dirty="0" smtClean="0">
                <a:hlinkClick r:id="rId11"/>
              </a:rPr>
              <a:t>?</a:t>
            </a:r>
            <a:r>
              <a:rPr lang="cs-CZ" dirty="0" err="1" smtClean="0">
                <a:hlinkClick r:id="rId11"/>
              </a:rPr>
              <a:t>qu</a:t>
            </a:r>
            <a:r>
              <a:rPr lang="cs-CZ" dirty="0" smtClean="0">
                <a:hlinkClick r:id="rId11"/>
              </a:rPr>
              <a:t>=p%C3%</a:t>
            </a:r>
            <a:r>
              <a:rPr lang="cs-CZ" dirty="0" err="1" smtClean="0">
                <a:hlinkClick r:id="rId11"/>
              </a:rPr>
              <a:t>ADsek</a:t>
            </a:r>
            <a:r>
              <a:rPr lang="cs-CZ" dirty="0" smtClean="0">
                <a:hlinkClick r:id="rId11"/>
              </a:rPr>
              <a:t>&amp;ex=1&amp;</a:t>
            </a:r>
            <a:r>
              <a:rPr lang="cs-CZ" dirty="0" err="1" smtClean="0">
                <a:hlinkClick r:id="rId11"/>
              </a:rPr>
              <a:t>AxInstalled</a:t>
            </a:r>
            <a:r>
              <a:rPr lang="cs-CZ" dirty="0" smtClean="0">
                <a:hlinkClick r:id="rId11"/>
              </a:rPr>
              <a:t>=copy&amp;</a:t>
            </a:r>
            <a:r>
              <a:rPr lang="cs-CZ" dirty="0" err="1" smtClean="0">
                <a:hlinkClick r:id="rId11"/>
              </a:rPr>
              <a:t>Download</a:t>
            </a:r>
            <a:r>
              <a:rPr lang="cs-CZ" dirty="0" smtClean="0">
                <a:hlinkClick r:id="rId11"/>
              </a:rPr>
              <a:t>=MC900290188&amp;</a:t>
            </a:r>
            <a:r>
              <a:rPr lang="cs-CZ" dirty="0" err="1" smtClean="0">
                <a:hlinkClick r:id="rId11"/>
              </a:rPr>
              <a:t>ext</a:t>
            </a:r>
            <a:r>
              <a:rPr lang="cs-CZ" dirty="0" smtClean="0">
                <a:hlinkClick r:id="rId11"/>
              </a:rPr>
              <a:t>=WMF&amp;c=0#</a:t>
            </a:r>
            <a:r>
              <a:rPr lang="cs-CZ" dirty="0" err="1" smtClean="0">
                <a:hlinkClick r:id="rId11"/>
              </a:rPr>
              <a:t>ai</a:t>
            </a:r>
            <a:r>
              <a:rPr lang="cs-CZ" dirty="0" smtClean="0">
                <a:hlinkClick r:id="rId11"/>
              </a:rPr>
              <a:t>:MP900433086|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187</TotalTime>
  <Words>399</Words>
  <Application>Microsoft Office PowerPoint</Application>
  <PresentationFormat>Předvádění na obrazovce (4:3)</PresentationFormat>
  <Paragraphs>137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Technický</vt:lpstr>
      <vt:lpstr>Snímek 1</vt:lpstr>
      <vt:lpstr>ANOTACE</vt:lpstr>
      <vt:lpstr>Společně s Dorotkou vyhledej slabiku k dvojici písmen.</vt:lpstr>
      <vt:lpstr>Snímek 4</vt:lpstr>
      <vt:lpstr>Obrázek pojmenuj, vytleskej počet slabik                       a k obrázku přiřaď správnou slabiku.</vt:lpstr>
      <vt:lpstr>Obrázek pojmenuj, vytleskej počet slabik                        a k slabice přiřaď  obrázek.</vt:lpstr>
      <vt:lpstr>Čti s Dorotkou slabiky a pak samostatně.</vt:lpstr>
      <vt:lpstr>Opakuj si s Dorotkou slabiky.</vt:lpstr>
      <vt:lpstr>Obtáhni si tvary a slabiky si vyzkoušej napsat.</vt:lpstr>
      <vt:lpstr>Přečti  si  věty. Urči, zda je věta pravdivá nebo nepravdivá. Pravdivou větu označ písmenem P. Lživou větu označ písmenem L.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Dum</cp:lastModifiedBy>
  <cp:revision>30</cp:revision>
  <dcterms:created xsi:type="dcterms:W3CDTF">2012-08-19T16:36:57Z</dcterms:created>
  <dcterms:modified xsi:type="dcterms:W3CDTF">2013-09-02T14:32:44Z</dcterms:modified>
</cp:coreProperties>
</file>