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4" r:id="rId3"/>
    <p:sldId id="257" r:id="rId4"/>
    <p:sldId id="258" r:id="rId5"/>
    <p:sldId id="259" r:id="rId6"/>
    <p:sldId id="265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000" b="0" dirty="0" smtClean="0"/>
            <a:t>NÁZEV ŠKOLY: </a:t>
          </a:r>
          <a:r>
            <a:rPr lang="cs-CZ" sz="1200" dirty="0" smtClean="0"/>
            <a:t>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000" dirty="0" smtClean="0"/>
            <a:t>AUTOR:  </a:t>
          </a:r>
          <a:r>
            <a:rPr lang="cs-CZ" sz="1200" dirty="0" smtClean="0"/>
            <a:t>Mgr. Eva Nedomová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000" dirty="0" smtClean="0">
              <a:latin typeface="Constantia" pitchFamily="18" charset="0"/>
            </a:rPr>
            <a:t>NÁZEV: VY_32_ INOVACE_ 12_ 18  Opakování slabik  se souhláskami m,s,p,l , čtení jednoduchých slov a vět</a:t>
          </a:r>
          <a:endParaRPr lang="cs-CZ" sz="1200" dirty="0">
            <a:latin typeface="Constantia" pitchFamily="18" charset="0"/>
          </a:endParaRPr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000" dirty="0" smtClean="0"/>
            <a:t>TEMA:  </a:t>
          </a:r>
          <a:r>
            <a:rPr lang="cs-CZ" sz="1200" dirty="0" smtClean="0"/>
            <a:t>Český jazyk pro 1.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000" dirty="0" smtClean="0"/>
            <a:t>ČÍSLO PROJEKKTU: </a:t>
          </a:r>
          <a:r>
            <a:rPr lang="cs-CZ" sz="1200" dirty="0" smtClean="0"/>
            <a:t>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 custLinFactNeighborX="1416" custLinFactNeighborY="989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 custLinFactNeighborX="-332" custLinFactNeighborY="-2368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B5CE07B-D43A-42C0-AC09-A6E243FD8392}" type="presOf" srcId="{FFA013E9-5C5D-404D-8688-08171EA7A387}" destId="{E1DA18CB-4B0A-4D0C-9459-15C4B327891F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867D238B-4957-4317-90F0-27FB3DF29220}" type="presOf" srcId="{D9242A4C-F33A-42E2-BFA4-EC80805DCD32}" destId="{7DDB6D97-C311-42E1-B77C-B194BAE75773}" srcOrd="0" destOrd="0" presId="urn:microsoft.com/office/officeart/2005/8/layout/target3"/>
    <dgm:cxn modelId="{A68F16D7-492A-450C-84F6-E5DEB6ABB427}" type="presOf" srcId="{A4836DAF-3E6B-4198-A089-B3C0D0384F2B}" destId="{36B74B1E-3C18-4C06-BA03-CB2EB266F8FF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8FB8C353-C839-44D1-8611-EFEC9D51DA5A}" type="presOf" srcId="{A4836DAF-3E6B-4198-A089-B3C0D0384F2B}" destId="{4F0AD45D-7E6A-4C4A-90DF-90E27C4B175D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9E4FFEAA-E2EF-4A03-ABB4-40DE2E966514}" type="presOf" srcId="{1D895EAB-76A7-41C6-9C6C-7D303AD4C23C}" destId="{94413E88-B296-45A5-9057-6B5765B63A8F}" srcOrd="1" destOrd="0" presId="urn:microsoft.com/office/officeart/2005/8/layout/target3"/>
    <dgm:cxn modelId="{F4DE8FD2-E213-4C81-ADA7-7314C544517D}" type="presOf" srcId="{ABD4D77B-BA54-4DFB-A762-4C734220F9AA}" destId="{AAB7E4A6-9D01-402C-9D7A-6D30767F0B58}" srcOrd="0" destOrd="0" presId="urn:microsoft.com/office/officeart/2005/8/layout/target3"/>
    <dgm:cxn modelId="{3820D978-7908-48EA-A861-6F7822E14F54}" type="presOf" srcId="{FFA013E9-5C5D-404D-8688-08171EA7A387}" destId="{359A210A-E8C9-4FD6-9BC7-434F4455A6B5}" srcOrd="1" destOrd="0" presId="urn:microsoft.com/office/officeart/2005/8/layout/target3"/>
    <dgm:cxn modelId="{AF4104A5-D8C3-48DC-A672-E9270D803AFD}" type="presOf" srcId="{D9242A4C-F33A-42E2-BFA4-EC80805DCD32}" destId="{5A434D34-FA65-40B0-A4CE-3A1E2B14A215}" srcOrd="1" destOrd="0" presId="urn:microsoft.com/office/officeart/2005/8/layout/target3"/>
    <dgm:cxn modelId="{F17FCD02-9A5B-4D5D-80D8-1D9B2339111D}" type="presOf" srcId="{1D895EAB-76A7-41C6-9C6C-7D303AD4C23C}" destId="{347D85BD-7382-4413-9298-D06CC996458A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05E86899-C0AE-4BFC-86A5-B3412D159FA1}" type="presOf" srcId="{ABD4D77B-BA54-4DFB-A762-4C734220F9AA}" destId="{A6703DA5-6D74-4C8B-9C82-31DC93531BC2}" srcOrd="1" destOrd="0" presId="urn:microsoft.com/office/officeart/2005/8/layout/target3"/>
    <dgm:cxn modelId="{909B3E41-77C7-4AD7-9145-93648C7CE885}" type="presOf" srcId="{DAAD5A11-3EBC-47AE-AB1C-4F1B938732A7}" destId="{2D933DCE-BBEA-46A5-98BC-CA41A7DBB761}" srcOrd="0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B075F01A-1A8F-45C0-BA7D-F99393A7A53A}" type="presParOf" srcId="{2D933DCE-BBEA-46A5-98BC-CA41A7DBB761}" destId="{D3A73299-62A4-4767-8E25-C16133A0B902}" srcOrd="0" destOrd="0" presId="urn:microsoft.com/office/officeart/2005/8/layout/target3"/>
    <dgm:cxn modelId="{E8053890-2F03-4720-B2DA-A61050B02AA5}" type="presParOf" srcId="{2D933DCE-BBEA-46A5-98BC-CA41A7DBB761}" destId="{EE30B2AF-DDC9-42DB-9092-5595C6257A57}" srcOrd="1" destOrd="0" presId="urn:microsoft.com/office/officeart/2005/8/layout/target3"/>
    <dgm:cxn modelId="{039C7EDC-CEDF-48D3-9B64-AC1BB5CD97FF}" type="presParOf" srcId="{2D933DCE-BBEA-46A5-98BC-CA41A7DBB761}" destId="{E1DA18CB-4B0A-4D0C-9459-15C4B327891F}" srcOrd="2" destOrd="0" presId="urn:microsoft.com/office/officeart/2005/8/layout/target3"/>
    <dgm:cxn modelId="{B349F8DD-AB15-4A1E-9A10-E356508E84E1}" type="presParOf" srcId="{2D933DCE-BBEA-46A5-98BC-CA41A7DBB761}" destId="{29996EEB-8589-4AED-9C98-E2204A026234}" srcOrd="3" destOrd="0" presId="urn:microsoft.com/office/officeart/2005/8/layout/target3"/>
    <dgm:cxn modelId="{74203FF7-7165-4705-821B-9D06387DDC64}" type="presParOf" srcId="{2D933DCE-BBEA-46A5-98BC-CA41A7DBB761}" destId="{056AE7B2-579D-40D1-A57C-4E33BFED76BE}" srcOrd="4" destOrd="0" presId="urn:microsoft.com/office/officeart/2005/8/layout/target3"/>
    <dgm:cxn modelId="{F9CFFDFB-1F6B-4616-AA46-750BEEFEAE92}" type="presParOf" srcId="{2D933DCE-BBEA-46A5-98BC-CA41A7DBB761}" destId="{4F0AD45D-7E6A-4C4A-90DF-90E27C4B175D}" srcOrd="5" destOrd="0" presId="urn:microsoft.com/office/officeart/2005/8/layout/target3"/>
    <dgm:cxn modelId="{62557537-C255-449C-8F9A-76085A6B2CCD}" type="presParOf" srcId="{2D933DCE-BBEA-46A5-98BC-CA41A7DBB761}" destId="{1804A346-BBD3-438B-AE0F-7BEBB1E2AF96}" srcOrd="6" destOrd="0" presId="urn:microsoft.com/office/officeart/2005/8/layout/target3"/>
    <dgm:cxn modelId="{EAB9841B-5CCA-4370-AC46-67E0F3E466A3}" type="presParOf" srcId="{2D933DCE-BBEA-46A5-98BC-CA41A7DBB761}" destId="{60CB9877-708D-4C64-AA73-CFD3F3076BC2}" srcOrd="7" destOrd="0" presId="urn:microsoft.com/office/officeart/2005/8/layout/target3"/>
    <dgm:cxn modelId="{C4624BB5-9797-4DCD-8EF9-81C3F3AB1A12}" type="presParOf" srcId="{2D933DCE-BBEA-46A5-98BC-CA41A7DBB761}" destId="{347D85BD-7382-4413-9298-D06CC996458A}" srcOrd="8" destOrd="0" presId="urn:microsoft.com/office/officeart/2005/8/layout/target3"/>
    <dgm:cxn modelId="{4034E5D9-7206-44FC-8260-1E32FABD543F}" type="presParOf" srcId="{2D933DCE-BBEA-46A5-98BC-CA41A7DBB761}" destId="{C4DD5B9C-4D9E-449D-A063-107A759DF3D1}" srcOrd="9" destOrd="0" presId="urn:microsoft.com/office/officeart/2005/8/layout/target3"/>
    <dgm:cxn modelId="{B86A5E58-0985-460C-B247-2EF5DFB25E96}" type="presParOf" srcId="{2D933DCE-BBEA-46A5-98BC-CA41A7DBB761}" destId="{CD515E15-5457-47F2-8109-A2A59D66C930}" srcOrd="10" destOrd="0" presId="urn:microsoft.com/office/officeart/2005/8/layout/target3"/>
    <dgm:cxn modelId="{6076970B-CBFD-4F20-9B69-F4723B6F9058}" type="presParOf" srcId="{2D933DCE-BBEA-46A5-98BC-CA41A7DBB761}" destId="{7DDB6D97-C311-42E1-B77C-B194BAE75773}" srcOrd="11" destOrd="0" presId="urn:microsoft.com/office/officeart/2005/8/layout/target3"/>
    <dgm:cxn modelId="{D941F587-27BA-4B4D-A792-E1EF5A4A3343}" type="presParOf" srcId="{2D933DCE-BBEA-46A5-98BC-CA41A7DBB761}" destId="{DE2B4424-17B1-4404-A13F-04051C43B79D}" srcOrd="12" destOrd="0" presId="urn:microsoft.com/office/officeart/2005/8/layout/target3"/>
    <dgm:cxn modelId="{993545E9-7B2A-4849-B7CB-332A98042062}" type="presParOf" srcId="{2D933DCE-BBEA-46A5-98BC-CA41A7DBB761}" destId="{555607BD-8A1D-4EBB-825A-8C74A1FB0FFC}" srcOrd="13" destOrd="0" presId="urn:microsoft.com/office/officeart/2005/8/layout/target3"/>
    <dgm:cxn modelId="{850F74CE-C5C0-4A98-BF36-2CAD7EB0F328}" type="presParOf" srcId="{2D933DCE-BBEA-46A5-98BC-CA41A7DBB761}" destId="{AAB7E4A6-9D01-402C-9D7A-6D30767F0B58}" srcOrd="14" destOrd="0" presId="urn:microsoft.com/office/officeart/2005/8/layout/target3"/>
    <dgm:cxn modelId="{FBA5FAB4-4115-4D1A-AB64-C3E7E2B22712}" type="presParOf" srcId="{2D933DCE-BBEA-46A5-98BC-CA41A7DBB761}" destId="{359A210A-E8C9-4FD6-9BC7-434F4455A6B5}" srcOrd="15" destOrd="0" presId="urn:microsoft.com/office/officeart/2005/8/layout/target3"/>
    <dgm:cxn modelId="{E1844A8F-255A-445D-ABB4-1BC7702AB8C5}" type="presParOf" srcId="{2D933DCE-BBEA-46A5-98BC-CA41A7DBB761}" destId="{36B74B1E-3C18-4C06-BA03-CB2EB266F8FF}" srcOrd="16" destOrd="0" presId="urn:microsoft.com/office/officeart/2005/8/layout/target3"/>
    <dgm:cxn modelId="{2B0DE6D5-DB50-41A6-A028-245E83EE54F3}" type="presParOf" srcId="{2D933DCE-BBEA-46A5-98BC-CA41A7DBB761}" destId="{94413E88-B296-45A5-9057-6B5765B63A8F}" srcOrd="17" destOrd="0" presId="urn:microsoft.com/office/officeart/2005/8/layout/target3"/>
    <dgm:cxn modelId="{7DD21FC9-8D77-4423-A4EE-F29C1F4D32AB}" type="presParOf" srcId="{2D933DCE-BBEA-46A5-98BC-CA41A7DBB761}" destId="{5A434D34-FA65-40B0-A4CE-3A1E2B14A215}" srcOrd="18" destOrd="0" presId="urn:microsoft.com/office/officeart/2005/8/layout/target3"/>
    <dgm:cxn modelId="{80D372A6-180B-48FB-8284-E585B467FFAC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32369" y="22608"/>
          <a:ext cx="2286016" cy="22860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143008" y="0"/>
          <a:ext cx="7215238" cy="22860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b="0" kern="1200" dirty="0" smtClean="0"/>
            <a:t>NÁZEV ŠKOLY: </a:t>
          </a:r>
          <a:r>
            <a:rPr lang="cs-CZ" sz="1200" kern="1200" dirty="0" smtClean="0"/>
            <a:t>Základní škola a Mateřská škola Nedvědice, okres Brno – venkov, příspěvková organizace </a:t>
          </a:r>
          <a:endParaRPr lang="cs-CZ" sz="1200" kern="1200" dirty="0"/>
        </a:p>
      </dsp:txBody>
      <dsp:txXfrm>
        <a:off x="1143008" y="0"/>
        <a:ext cx="7215238" cy="365762"/>
      </dsp:txXfrm>
    </dsp:sp>
    <dsp:sp modelId="{056AE7B2-579D-40D1-A57C-4E33BFED76BE}">
      <dsp:nvSpPr>
        <dsp:cNvPr id="0" name=""/>
        <dsp:cNvSpPr/>
      </dsp:nvSpPr>
      <dsp:spPr>
        <a:xfrm>
          <a:off x="240031" y="365762"/>
          <a:ext cx="1805952" cy="180595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143008" y="365762"/>
          <a:ext cx="7215238" cy="18059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AUTOR:  </a:t>
          </a:r>
          <a:r>
            <a:rPr lang="cs-CZ" sz="1200" kern="1200" dirty="0" smtClean="0"/>
            <a:t>Mgr. Eva Nedomová</a:t>
          </a:r>
          <a:endParaRPr lang="cs-CZ" sz="1200" kern="1200" dirty="0"/>
        </a:p>
      </dsp:txBody>
      <dsp:txXfrm>
        <a:off x="1143008" y="365762"/>
        <a:ext cx="7215238" cy="365762"/>
      </dsp:txXfrm>
    </dsp:sp>
    <dsp:sp modelId="{60CB9877-708D-4C64-AA73-CFD3F3076BC2}">
      <dsp:nvSpPr>
        <dsp:cNvPr id="0" name=""/>
        <dsp:cNvSpPr/>
      </dsp:nvSpPr>
      <dsp:spPr>
        <a:xfrm>
          <a:off x="480063" y="731525"/>
          <a:ext cx="1325889" cy="13258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119053" y="700128"/>
          <a:ext cx="7215238" cy="13258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>
              <a:latin typeface="Constantia" pitchFamily="18" charset="0"/>
            </a:rPr>
            <a:t>NÁZEV: VY_32_ INOVACE_ 12_ 18  Opakování slabik  se souhláskami m,s,p,l , čtení jednoduchých slov a vět</a:t>
          </a:r>
          <a:endParaRPr lang="cs-CZ" sz="1200" kern="1200" dirty="0">
            <a:latin typeface="Constantia" pitchFamily="18" charset="0"/>
          </a:endParaRPr>
        </a:p>
      </dsp:txBody>
      <dsp:txXfrm>
        <a:off x="1119053" y="700128"/>
        <a:ext cx="7215238" cy="365762"/>
      </dsp:txXfrm>
    </dsp:sp>
    <dsp:sp modelId="{CD515E15-5457-47F2-8109-A2A59D66C930}">
      <dsp:nvSpPr>
        <dsp:cNvPr id="0" name=""/>
        <dsp:cNvSpPr/>
      </dsp:nvSpPr>
      <dsp:spPr>
        <a:xfrm>
          <a:off x="720095" y="1097287"/>
          <a:ext cx="845825" cy="8458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140626" y="1061365"/>
          <a:ext cx="7215238" cy="8458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TEMA:  </a:t>
          </a:r>
          <a:r>
            <a:rPr lang="cs-CZ" sz="1200" kern="1200" dirty="0" smtClean="0"/>
            <a:t>Český jazyk pro 1. ročník  </a:t>
          </a:r>
          <a:endParaRPr lang="cs-CZ" sz="1200" kern="1200" dirty="0"/>
        </a:p>
      </dsp:txBody>
      <dsp:txXfrm>
        <a:off x="1140626" y="1061365"/>
        <a:ext cx="7215238" cy="365762"/>
      </dsp:txXfrm>
    </dsp:sp>
    <dsp:sp modelId="{555607BD-8A1D-4EBB-825A-8C74A1FB0FFC}">
      <dsp:nvSpPr>
        <dsp:cNvPr id="0" name=""/>
        <dsp:cNvSpPr/>
      </dsp:nvSpPr>
      <dsp:spPr>
        <a:xfrm>
          <a:off x="960126" y="1463050"/>
          <a:ext cx="365762" cy="3657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125402" y="1459502"/>
          <a:ext cx="7215238" cy="365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ČÍSLO PROJEKKTU: </a:t>
          </a:r>
          <a:r>
            <a:rPr lang="cs-CZ" sz="1200" kern="1200" dirty="0" smtClean="0"/>
            <a:t>2674/21/7.1.4/2011  </a:t>
          </a:r>
          <a:endParaRPr lang="cs-CZ" sz="1200" kern="1200" dirty="0"/>
        </a:p>
      </dsp:txBody>
      <dsp:txXfrm>
        <a:off x="1125402" y="1459502"/>
        <a:ext cx="7215238" cy="3657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DC036-7575-4E50-BFFC-8B6C8DD1E0B8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2715B-B8CB-48FF-A3DD-F3C1951EF0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DC036-7575-4E50-BFFC-8B6C8DD1E0B8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2715B-B8CB-48FF-A3DD-F3C1951EF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DC036-7575-4E50-BFFC-8B6C8DD1E0B8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2715B-B8CB-48FF-A3DD-F3C1951EF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DC036-7575-4E50-BFFC-8B6C8DD1E0B8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2715B-B8CB-48FF-A3DD-F3C1951EF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DC036-7575-4E50-BFFC-8B6C8DD1E0B8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2715B-B8CB-48FF-A3DD-F3C1951EF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DC036-7575-4E50-BFFC-8B6C8DD1E0B8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2715B-B8CB-48FF-A3DD-F3C1951EF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DC036-7575-4E50-BFFC-8B6C8DD1E0B8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2715B-B8CB-48FF-A3DD-F3C1951EF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DC036-7575-4E50-BFFC-8B6C8DD1E0B8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2715B-B8CB-48FF-A3DD-F3C1951EF0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E1DC036-7575-4E50-BFFC-8B6C8DD1E0B8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F2B2715B-B8CB-48FF-A3DD-F3C1951EF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DC036-7575-4E50-BFFC-8B6C8DD1E0B8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2715B-B8CB-48FF-A3DD-F3C1951EF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DC036-7575-4E50-BFFC-8B6C8DD1E0B8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B2715B-B8CB-48FF-A3DD-F3C1951EF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E1DC036-7575-4E50-BFFC-8B6C8DD1E0B8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F2B2715B-B8CB-48FF-A3DD-F3C1951EF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1f54CYTpDp4" TargetMode="External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hristianbackgrounds.info/smile-pictures-wallpapers/" TargetMode="External"/><Relationship Id="rId3" Type="http://schemas.openxmlformats.org/officeDocument/2006/relationships/hyperlink" Target="http://office.microsoft.com/cs-cz/images/results.aspx?qu=sal%C3%A1m&amp;ex=1&amp;AxInstalled=copy&amp;Download=MC900290188&amp;ext=WMF&amp;c=0" TargetMode="External"/><Relationship Id="rId7" Type="http://schemas.openxmlformats.org/officeDocument/2006/relationships/hyperlink" Target="http://office.microsoft.com/cs-cz/images/results.aspx?qu=les&amp;ex=1&amp;AxInstalled=copy&amp;Download=MC900290188&amp;ext=WMF&amp;c=0" TargetMode="External"/><Relationship Id="rId2" Type="http://schemas.openxmlformats.org/officeDocument/2006/relationships/hyperlink" Target="http://office.microsoft.com/cs-cz/images/results.aspx?qu=LES&amp;ex=1&amp;AxInstalled=copy&amp;Download=MC900290188&amp;ext=WMF&amp;c=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miminko&amp;ex=1&amp;AxInstalled=copy&amp;Download=MC900290188&amp;ext=WMF&amp;c=0" TargetMode="External"/><Relationship Id="rId5" Type="http://schemas.openxmlformats.org/officeDocument/2006/relationships/hyperlink" Target="http://office.microsoft.com/cs-cz/images/results.aspx?qu=chlapec&amp;ex=1&amp;AxInstalled=copy&amp;Download=MC900290188&amp;ext=WMF&amp;c=0" TargetMode="External"/><Relationship Id="rId4" Type="http://schemas.openxmlformats.org/officeDocument/2006/relationships/hyperlink" Target="http://office.microsoft.com/cs-cz/images/results.aspx?qu=SELE&amp;ex=1&amp;AxInstalled=copy&amp;Download=MC900290188&amp;ext=WMF&amp;c=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xmlns="" val="583839798"/>
              </p:ext>
            </p:extLst>
          </p:nvPr>
        </p:nvGraphicFramePr>
        <p:xfrm>
          <a:off x="428596" y="928670"/>
          <a:ext cx="8358246" cy="2286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8662" y="3643314"/>
            <a:ext cx="7848872" cy="20002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žáky 1.ročníku</a:t>
            </a:r>
          </a:p>
          <a:p>
            <a:r>
              <a:rPr lang="cs-CZ" dirty="0" smtClean="0"/>
              <a:t>je určen pro práci na interaktivní tabuli</a:t>
            </a:r>
          </a:p>
          <a:p>
            <a:r>
              <a:rPr lang="cs-CZ" dirty="0" smtClean="0"/>
              <a:t>slouží k procvičování čtení písmen m,l,s,p, slabik s danými souhláskami</a:t>
            </a:r>
          </a:p>
          <a:p>
            <a:r>
              <a:rPr lang="cs-CZ" dirty="0" smtClean="0"/>
              <a:t>čtení jednoduchých slov, vět, čtení </a:t>
            </a:r>
            <a:r>
              <a:rPr lang="cs-CZ" dirty="0" smtClean="0"/>
              <a:t>                                    s </a:t>
            </a:r>
            <a:r>
              <a:rPr lang="cs-CZ" dirty="0" smtClean="0"/>
              <a:t>porozuměním</a:t>
            </a:r>
          </a:p>
          <a:p>
            <a:r>
              <a:rPr lang="cs-CZ" dirty="0" smtClean="0"/>
              <a:t>žáci vymýšlejí slova na dané slabiky</a:t>
            </a:r>
          </a:p>
          <a:p>
            <a:r>
              <a:rPr lang="cs-CZ" dirty="0" smtClean="0"/>
              <a:t>žáci skládají jednoduchá slova z daných slabik</a:t>
            </a:r>
          </a:p>
          <a:p>
            <a:r>
              <a:rPr lang="cs-CZ" dirty="0" smtClean="0"/>
              <a:t>žáci řeší hádanku</a:t>
            </a:r>
          </a:p>
          <a:p>
            <a:r>
              <a:rPr lang="cs-CZ" dirty="0" smtClean="0"/>
              <a:t>materiál byl vytvořen a pilotován v prvním pololetí škol. roku 2012/2013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Čti správně jednotlivá písmena a slabiky. Zkus vymyslet slova, která začínají na slabiky ve druhém řádku.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   O        </a:t>
            </a:r>
            <a:r>
              <a:rPr lang="cs-CZ" sz="2400" b="1" dirty="0" err="1" smtClean="0"/>
              <a:t>Pe</a:t>
            </a:r>
            <a:r>
              <a:rPr lang="cs-CZ" sz="2400" b="1" dirty="0" smtClean="0"/>
              <a:t>           </a:t>
            </a:r>
            <a:r>
              <a:rPr lang="cs-CZ" sz="2400" b="1" dirty="0" err="1" smtClean="0"/>
              <a:t>sá</a:t>
            </a:r>
            <a:r>
              <a:rPr lang="cs-CZ" sz="2400" b="1" dirty="0" smtClean="0"/>
              <a:t>           E         </a:t>
            </a:r>
            <a:r>
              <a:rPr lang="cs-CZ" sz="2400" b="1" dirty="0" smtClean="0">
                <a:latin typeface="FrankRuehl" pitchFamily="34" charset="-79"/>
                <a:cs typeface="FrankRuehl" pitchFamily="34" charset="-79"/>
              </a:rPr>
              <a:t> l         </a:t>
            </a:r>
            <a:r>
              <a:rPr lang="cs-CZ" sz="2400" b="1" dirty="0" smtClean="0"/>
              <a:t>mí           po          </a:t>
            </a:r>
            <a:r>
              <a:rPr lang="cs-CZ" sz="2400" b="1" dirty="0" smtClean="0">
                <a:latin typeface="FrankRuehl" pitchFamily="34" charset="-79"/>
                <a:cs typeface="FrankRuehl" pitchFamily="34" charset="-79"/>
              </a:rPr>
              <a:t>I</a:t>
            </a:r>
            <a:r>
              <a:rPr lang="cs-CZ" sz="2400" b="1" dirty="0" smtClean="0"/>
              <a:t>             L</a:t>
            </a:r>
          </a:p>
          <a:p>
            <a:pPr>
              <a:buNone/>
            </a:pPr>
            <a:endParaRPr lang="cs-CZ" sz="2400" b="1" dirty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   í          se           </a:t>
            </a:r>
            <a:r>
              <a:rPr lang="cs-CZ" sz="2400" b="1" dirty="0" err="1" smtClean="0"/>
              <a:t>pa</a:t>
            </a:r>
            <a:r>
              <a:rPr lang="cs-CZ" sz="2400" b="1" dirty="0" smtClean="0"/>
              <a:t>          e          A        </a:t>
            </a:r>
            <a:r>
              <a:rPr lang="cs-CZ" sz="2400" b="1" dirty="0" err="1" smtClean="0"/>
              <a:t>mo</a:t>
            </a:r>
            <a:r>
              <a:rPr lang="cs-CZ" sz="2400" b="1" dirty="0" smtClean="0"/>
              <a:t>          </a:t>
            </a:r>
            <a:r>
              <a:rPr lang="cs-CZ" sz="2400" b="1" dirty="0" err="1" smtClean="0">
                <a:latin typeface="FrankRuehl" pitchFamily="34" charset="-79"/>
                <a:cs typeface="FrankRuehl" pitchFamily="34" charset="-79"/>
              </a:rPr>
              <a:t>l</a:t>
            </a:r>
            <a:r>
              <a:rPr lang="cs-CZ" sz="2400" b="1" dirty="0" err="1" smtClean="0"/>
              <a:t>e</a:t>
            </a:r>
            <a:r>
              <a:rPr lang="cs-CZ" sz="2400" b="1" dirty="0" smtClean="0"/>
              <a:t>           S            </a:t>
            </a:r>
            <a:r>
              <a:rPr lang="cs-CZ" sz="2400" b="1" dirty="0" smtClean="0">
                <a:latin typeface="FrankRuehl" pitchFamily="34" charset="-79"/>
                <a:cs typeface="FrankRuehl" pitchFamily="34" charset="-79"/>
              </a:rPr>
              <a:t>l</a:t>
            </a:r>
            <a:r>
              <a:rPr lang="cs-CZ" sz="2400" b="1" dirty="0" smtClean="0"/>
              <a:t>i </a:t>
            </a:r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  S          ů          </a:t>
            </a:r>
            <a:r>
              <a:rPr lang="cs-CZ" sz="2400" b="1" dirty="0" err="1" smtClean="0"/>
              <a:t>me</a:t>
            </a:r>
            <a:r>
              <a:rPr lang="cs-CZ" sz="2400" b="1" dirty="0" smtClean="0"/>
              <a:t>          </a:t>
            </a:r>
            <a:r>
              <a:rPr lang="cs-CZ" sz="2400" b="1" dirty="0" err="1" smtClean="0"/>
              <a:t>Lá</a:t>
            </a:r>
            <a:r>
              <a:rPr lang="cs-CZ" sz="2400" b="1" dirty="0" smtClean="0"/>
              <a:t>        </a:t>
            </a:r>
            <a:r>
              <a:rPr lang="cs-CZ" sz="2400" b="1" dirty="0" err="1" smtClean="0"/>
              <a:t>pů</a:t>
            </a:r>
            <a:r>
              <a:rPr lang="cs-CZ" sz="2400" b="1" dirty="0" smtClean="0"/>
              <a:t>        a             M           i            </a:t>
            </a:r>
            <a:r>
              <a:rPr lang="cs-CZ" sz="2400" b="1" dirty="0" err="1" smtClean="0"/>
              <a:t>sí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Přečti správně slabiky. Vymysli slova, která začínají  na slabiky ve třetím řádku. 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75191"/>
            <a:ext cx="8147248" cy="4625609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400" dirty="0" smtClean="0"/>
          </a:p>
          <a:p>
            <a:pPr algn="just">
              <a:buNone/>
            </a:pPr>
            <a:r>
              <a:rPr lang="cs-CZ" sz="2400" b="1" dirty="0" err="1" smtClean="0"/>
              <a:t>ma</a:t>
            </a:r>
            <a:r>
              <a:rPr lang="cs-CZ" sz="2400" b="1" dirty="0" smtClean="0"/>
              <a:t>         </a:t>
            </a:r>
            <a:r>
              <a:rPr lang="cs-CZ" sz="2400" b="1" dirty="0" err="1" smtClean="0"/>
              <a:t>pe</a:t>
            </a:r>
            <a:r>
              <a:rPr lang="cs-CZ" sz="2400" b="1" dirty="0" smtClean="0"/>
              <a:t>         </a:t>
            </a:r>
            <a:r>
              <a:rPr lang="cs-CZ" sz="2400" b="1" dirty="0" err="1" smtClean="0"/>
              <a:t>so</a:t>
            </a:r>
            <a:r>
              <a:rPr lang="cs-CZ" sz="2400" b="1" dirty="0" smtClean="0"/>
              <a:t>        </a:t>
            </a:r>
            <a:r>
              <a:rPr lang="cs-CZ" sz="2400" b="1" dirty="0" smtClean="0">
                <a:latin typeface="FrankRuehl" pitchFamily="34" charset="-79"/>
                <a:cs typeface="FrankRuehl" pitchFamily="34" charset="-79"/>
              </a:rPr>
              <a:t>l</a:t>
            </a:r>
            <a:r>
              <a:rPr lang="cs-CZ" sz="2400" b="1" dirty="0" smtClean="0"/>
              <a:t>i        mu         </a:t>
            </a:r>
            <a:r>
              <a:rPr lang="cs-CZ" sz="2400" b="1" dirty="0" err="1" smtClean="0"/>
              <a:t>sa</a:t>
            </a:r>
            <a:r>
              <a:rPr lang="cs-CZ" sz="2400" b="1" dirty="0" smtClean="0"/>
              <a:t>         po         </a:t>
            </a:r>
            <a:r>
              <a:rPr lang="cs-CZ" sz="2400" b="1" dirty="0" err="1" smtClean="0">
                <a:latin typeface="FrankRuehl" pitchFamily="34" charset="-79"/>
                <a:cs typeface="FrankRuehl" pitchFamily="34" charset="-79"/>
              </a:rPr>
              <a:t>l</a:t>
            </a:r>
            <a:r>
              <a:rPr lang="cs-CZ" sz="2400" b="1" dirty="0" err="1" smtClean="0"/>
              <a:t>u</a:t>
            </a:r>
            <a:r>
              <a:rPr lang="cs-CZ" sz="2400" b="1" dirty="0" smtClean="0"/>
              <a:t>         mi</a:t>
            </a:r>
          </a:p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endParaRPr lang="cs-CZ" sz="2400" b="1" dirty="0"/>
          </a:p>
          <a:p>
            <a:pPr algn="just">
              <a:buNone/>
            </a:pPr>
            <a:r>
              <a:rPr lang="cs-CZ" sz="2400" b="1" dirty="0" err="1" smtClean="0"/>
              <a:t>pó</a:t>
            </a:r>
            <a:r>
              <a:rPr lang="cs-CZ" sz="2400" b="1" dirty="0" smtClean="0"/>
              <a:t>           </a:t>
            </a:r>
            <a:r>
              <a:rPr lang="cs-CZ" sz="2400" b="1" dirty="0" err="1" smtClean="0">
                <a:latin typeface="FrankRuehl" pitchFamily="34" charset="-79"/>
                <a:cs typeface="FrankRuehl" pitchFamily="34" charset="-79"/>
              </a:rPr>
              <a:t>l</a:t>
            </a:r>
            <a:r>
              <a:rPr lang="cs-CZ" sz="2400" b="1" dirty="0" err="1" smtClean="0"/>
              <a:t>í</a:t>
            </a:r>
            <a:r>
              <a:rPr lang="cs-CZ" sz="2400" b="1" dirty="0" smtClean="0"/>
              <a:t>          </a:t>
            </a:r>
            <a:r>
              <a:rPr lang="cs-CZ" sz="2400" b="1" dirty="0" err="1" smtClean="0"/>
              <a:t>mů</a:t>
            </a:r>
            <a:r>
              <a:rPr lang="cs-CZ" sz="2400" b="1" dirty="0" smtClean="0"/>
              <a:t>      </a:t>
            </a:r>
            <a:r>
              <a:rPr lang="cs-CZ" sz="2400" b="1" dirty="0" err="1" smtClean="0"/>
              <a:t>sá</a:t>
            </a:r>
            <a:r>
              <a:rPr lang="cs-CZ" sz="2400" b="1" dirty="0" smtClean="0"/>
              <a:t>       mé         </a:t>
            </a:r>
            <a:r>
              <a:rPr lang="cs-CZ" sz="2400" b="1" dirty="0" err="1" smtClean="0">
                <a:latin typeface="FrankRuehl" pitchFamily="34" charset="-79"/>
                <a:cs typeface="FrankRuehl" pitchFamily="34" charset="-79"/>
              </a:rPr>
              <a:t>l</a:t>
            </a:r>
            <a:r>
              <a:rPr lang="cs-CZ" sz="2400" b="1" dirty="0" err="1" smtClean="0"/>
              <a:t>ů</a:t>
            </a:r>
            <a:r>
              <a:rPr lang="cs-CZ" sz="2400" b="1" dirty="0" smtClean="0"/>
              <a:t>          </a:t>
            </a:r>
            <a:r>
              <a:rPr lang="cs-CZ" sz="2400" b="1" dirty="0" err="1" smtClean="0"/>
              <a:t>pé</a:t>
            </a:r>
            <a:r>
              <a:rPr lang="cs-CZ" sz="2400" b="1" dirty="0" smtClean="0"/>
              <a:t>         mé        </a:t>
            </a:r>
            <a:r>
              <a:rPr lang="cs-CZ" sz="2400" b="1" dirty="0" err="1" smtClean="0">
                <a:latin typeface="FrankRuehl" pitchFamily="34" charset="-79"/>
                <a:cs typeface="FrankRuehl" pitchFamily="34" charset="-79"/>
              </a:rPr>
              <a:t>l</a:t>
            </a:r>
            <a:r>
              <a:rPr lang="cs-CZ" sz="2400" b="1" dirty="0" err="1" smtClean="0"/>
              <a:t>á</a:t>
            </a:r>
            <a:endParaRPr lang="cs-CZ" sz="2400" b="1" dirty="0" smtClean="0"/>
          </a:p>
          <a:p>
            <a:pPr algn="just">
              <a:buNone/>
            </a:pPr>
            <a:endParaRPr lang="cs-CZ" sz="2400" b="1" dirty="0"/>
          </a:p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r>
              <a:rPr lang="cs-CZ" sz="2400" b="1" dirty="0" smtClean="0"/>
              <a:t>se           mí         </a:t>
            </a:r>
            <a:r>
              <a:rPr lang="cs-CZ" sz="2400" b="1" dirty="0" err="1" smtClean="0">
                <a:latin typeface="FrankRuehl" pitchFamily="34" charset="-79"/>
                <a:cs typeface="FrankRuehl" pitchFamily="34" charset="-79"/>
              </a:rPr>
              <a:t>l</a:t>
            </a:r>
            <a:r>
              <a:rPr lang="cs-CZ" sz="2400" b="1" dirty="0" err="1" smtClean="0"/>
              <a:t>á</a:t>
            </a:r>
            <a:r>
              <a:rPr lang="cs-CZ" sz="2400" b="1" dirty="0" smtClean="0"/>
              <a:t>       </a:t>
            </a:r>
            <a:r>
              <a:rPr lang="cs-CZ" sz="2400" b="1" dirty="0" err="1" smtClean="0"/>
              <a:t>mů</a:t>
            </a:r>
            <a:r>
              <a:rPr lang="cs-CZ" sz="2400" b="1" dirty="0" smtClean="0"/>
              <a:t>      po         </a:t>
            </a:r>
            <a:r>
              <a:rPr lang="cs-CZ" sz="2400" b="1" dirty="0" err="1" smtClean="0"/>
              <a:t>su</a:t>
            </a:r>
            <a:r>
              <a:rPr lang="cs-CZ" sz="2400" b="1" dirty="0" smtClean="0"/>
              <a:t>          </a:t>
            </a:r>
            <a:r>
              <a:rPr lang="cs-CZ" sz="2400" b="1" dirty="0" err="1" smtClean="0"/>
              <a:t>pe</a:t>
            </a:r>
            <a:r>
              <a:rPr lang="cs-CZ" sz="2400" b="1" dirty="0" smtClean="0"/>
              <a:t>          mi        </a:t>
            </a:r>
            <a:r>
              <a:rPr lang="cs-CZ" sz="2400" b="1" dirty="0" err="1" smtClean="0"/>
              <a:t>su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Sestav za pomoci skládací abecedy slova z těchto slabik.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625609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  <a:p>
            <a:pPr>
              <a:buNone/>
            </a:pPr>
            <a:r>
              <a:rPr lang="cs-CZ" sz="2400" dirty="0" smtClean="0"/>
              <a:t>                                                                              </a:t>
            </a:r>
          </a:p>
          <a:p>
            <a:pPr>
              <a:buNone/>
            </a:pPr>
            <a:endParaRPr lang="cs-CZ" sz="2400" dirty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  <a:p>
            <a:pPr>
              <a:buNone/>
            </a:pPr>
            <a:r>
              <a:rPr lang="cs-CZ" sz="2400" dirty="0" smtClean="0"/>
              <a:t>     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971600" y="2852936"/>
            <a:ext cx="936104" cy="914400"/>
          </a:xfrm>
          <a:prstGeom prst="rect">
            <a:avLst/>
          </a:prstGeom>
          <a:solidFill>
            <a:schemeClr val="accent2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  <a:latin typeface="Baskerville Old Face" pitchFamily="18" charset="0"/>
              </a:rPr>
              <a:t>sele</a:t>
            </a:r>
            <a:endParaRPr lang="cs-CZ" b="1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  <a:latin typeface="Baskerville Old Face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23728" y="2852936"/>
            <a:ext cx="914400" cy="914400"/>
          </a:xfrm>
          <a:prstGeom prst="rect">
            <a:avLst/>
          </a:prstGeom>
          <a:solidFill>
            <a:schemeClr val="accent2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me</a:t>
            </a:r>
            <a:r>
              <a:rPr lang="cs-CZ" b="1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  <a:latin typeface="Baskerville Old Face" pitchFamily="18" charset="0"/>
              </a:rPr>
              <a:t>l</a:t>
            </a:r>
            <a:r>
              <a:rPr lang="cs-CZ" b="1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e</a:t>
            </a:r>
            <a:endParaRPr lang="cs-CZ" b="1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660232" y="2852936"/>
            <a:ext cx="914400" cy="914400"/>
          </a:xfrm>
          <a:prstGeom prst="rect">
            <a:avLst/>
          </a:prstGeom>
          <a:solidFill>
            <a:schemeClr val="accent2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  <a:latin typeface="Baskerville Old Face" pitchFamily="18" charset="0"/>
              </a:rPr>
              <a:t>solí</a:t>
            </a:r>
            <a:endParaRPr lang="cs-CZ" b="1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  <a:latin typeface="Baskerville Old Face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580112" y="2852936"/>
            <a:ext cx="914400" cy="914400"/>
          </a:xfrm>
          <a:prstGeom prst="rect">
            <a:avLst/>
          </a:prstGeom>
          <a:solidFill>
            <a:schemeClr val="accent2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ma</a:t>
            </a:r>
            <a:r>
              <a:rPr lang="cs-CZ" b="1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  <a:latin typeface="Baskerville Old Face" pitchFamily="18" charset="0"/>
              </a:rPr>
              <a:t>lí</a:t>
            </a:r>
            <a:endParaRPr lang="cs-CZ" b="1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499992" y="2852936"/>
            <a:ext cx="914400" cy="914400"/>
          </a:xfrm>
          <a:prstGeom prst="rect">
            <a:avLst/>
          </a:prstGeom>
          <a:solidFill>
            <a:schemeClr val="accent2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maso</a:t>
            </a:r>
            <a:endParaRPr lang="cs-CZ" b="1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115616" y="1700808"/>
            <a:ext cx="504056" cy="914400"/>
          </a:xfrm>
          <a:prstGeom prst="rect">
            <a:avLst/>
          </a:prstGeom>
          <a:solidFill>
            <a:schemeClr val="accent2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se</a:t>
            </a:r>
            <a:endParaRPr lang="cs-CZ" b="1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835696" y="1700808"/>
            <a:ext cx="504056" cy="936104"/>
          </a:xfrm>
          <a:prstGeom prst="rect">
            <a:avLst/>
          </a:prstGeom>
          <a:solidFill>
            <a:schemeClr val="accent2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me</a:t>
            </a:r>
            <a:endParaRPr lang="cs-CZ" b="1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555776" y="1700808"/>
            <a:ext cx="504056" cy="914400"/>
          </a:xfrm>
          <a:prstGeom prst="rect">
            <a:avLst/>
          </a:prstGeom>
          <a:solidFill>
            <a:schemeClr val="accent2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  <a:latin typeface="Baskerville Old Face" pitchFamily="18" charset="0"/>
              </a:rPr>
              <a:t>l</a:t>
            </a:r>
            <a:r>
              <a:rPr lang="cs-CZ" b="1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e</a:t>
            </a:r>
            <a:endParaRPr lang="cs-CZ" b="1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076056" y="1700808"/>
            <a:ext cx="504056" cy="914400"/>
          </a:xfrm>
          <a:prstGeom prst="rect">
            <a:avLst/>
          </a:prstGeom>
          <a:solidFill>
            <a:schemeClr val="accent2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ma</a:t>
            </a:r>
            <a:endParaRPr lang="cs-CZ" b="1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516216" y="1700808"/>
            <a:ext cx="504056" cy="914400"/>
          </a:xfrm>
          <a:prstGeom prst="rect">
            <a:avLst/>
          </a:prstGeom>
          <a:solidFill>
            <a:schemeClr val="accent2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so</a:t>
            </a:r>
            <a:endParaRPr lang="cs-CZ" b="1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96136" y="1700808"/>
            <a:ext cx="504056" cy="914400"/>
          </a:xfrm>
          <a:prstGeom prst="rect">
            <a:avLst/>
          </a:prstGeom>
          <a:solidFill>
            <a:schemeClr val="accent2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  <a:latin typeface="Baskerville Old Face" pitchFamily="18" charset="0"/>
              </a:rPr>
              <a:t>l</a:t>
            </a:r>
            <a:r>
              <a:rPr lang="cs-CZ" b="1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í</a:t>
            </a:r>
            <a:endParaRPr lang="cs-CZ" b="1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115616" y="4221088"/>
            <a:ext cx="504056" cy="914400"/>
          </a:xfrm>
          <a:prstGeom prst="rect">
            <a:avLst/>
          </a:prstGeom>
          <a:solidFill>
            <a:schemeClr val="accent2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mi</a:t>
            </a:r>
            <a:endParaRPr lang="cs-CZ" b="1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555776" y="4221088"/>
            <a:ext cx="504056" cy="914400"/>
          </a:xfrm>
          <a:prstGeom prst="rect">
            <a:avLst/>
          </a:prstGeom>
          <a:solidFill>
            <a:schemeClr val="accent2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pá</a:t>
            </a:r>
            <a:endParaRPr lang="cs-CZ" b="1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835696" y="4221088"/>
            <a:ext cx="504056" cy="914400"/>
          </a:xfrm>
          <a:prstGeom prst="rect">
            <a:avLst/>
          </a:prstGeom>
          <a:solidFill>
            <a:schemeClr val="accent2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  <a:latin typeface="Baskerville Old Face" pitchFamily="18" charset="0"/>
              </a:rPr>
              <a:t>l</a:t>
            </a:r>
            <a:r>
              <a:rPr lang="cs-CZ" b="1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í</a:t>
            </a:r>
            <a:endParaRPr lang="cs-CZ" b="1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078670" y="5517232"/>
            <a:ext cx="914400" cy="914400"/>
          </a:xfrm>
          <a:prstGeom prst="rect">
            <a:avLst/>
          </a:prstGeom>
          <a:solidFill>
            <a:schemeClr val="accent2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  <a:latin typeface="Baskerville Old Face" pitchFamily="18" charset="0"/>
              </a:rPr>
              <a:t>milí</a:t>
            </a:r>
            <a:endParaRPr lang="cs-CZ" b="1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  <a:latin typeface="Baskerville Old Face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195736" y="5517232"/>
            <a:ext cx="914400" cy="914400"/>
          </a:xfrm>
          <a:prstGeom prst="rect">
            <a:avLst/>
          </a:prstGeom>
          <a:solidFill>
            <a:schemeClr val="accent2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  <a:latin typeface="Baskerville Old Face" pitchFamily="18" charset="0"/>
              </a:rPr>
              <a:t>pálí</a:t>
            </a:r>
            <a:endParaRPr lang="cs-CZ" b="1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  <a:latin typeface="Baskerville Old Face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076056" y="4293096"/>
            <a:ext cx="504056" cy="914400"/>
          </a:xfrm>
          <a:prstGeom prst="rect">
            <a:avLst/>
          </a:prstGeom>
          <a:solidFill>
            <a:schemeClr val="accent2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pu</a:t>
            </a:r>
            <a:endParaRPr lang="cs-CZ" b="1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796136" y="4293096"/>
            <a:ext cx="504056" cy="914400"/>
          </a:xfrm>
          <a:prstGeom prst="rect">
            <a:avLst/>
          </a:prstGeom>
          <a:solidFill>
            <a:schemeClr val="accent2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sa</a:t>
            </a:r>
            <a:endParaRPr lang="cs-CZ" b="1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588224" y="4293096"/>
            <a:ext cx="504056" cy="914400"/>
          </a:xfrm>
          <a:prstGeom prst="rect">
            <a:avLst/>
          </a:prstGeom>
          <a:solidFill>
            <a:schemeClr val="accent2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mí</a:t>
            </a:r>
            <a:endParaRPr lang="cs-CZ" b="1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004048" y="5517232"/>
            <a:ext cx="914400" cy="914400"/>
          </a:xfrm>
          <a:prstGeom prst="rect">
            <a:avLst/>
          </a:prstGeom>
          <a:solidFill>
            <a:schemeClr val="accent2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pusa</a:t>
            </a:r>
            <a:endParaRPr lang="cs-CZ" b="1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300192" y="5517232"/>
            <a:ext cx="914400" cy="914400"/>
          </a:xfrm>
          <a:prstGeom prst="rect">
            <a:avLst/>
          </a:prstGeom>
          <a:solidFill>
            <a:schemeClr val="accent2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mísa</a:t>
            </a:r>
            <a:endParaRPr lang="cs-CZ" b="1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9" grpId="0" animBg="1"/>
      <p:bldP spid="20" grpId="0" animBg="1"/>
      <p:bldP spid="24" grpId="0" animBg="1"/>
      <p:bldP spid="2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just"/>
            <a:r>
              <a:rPr lang="cs-CZ" sz="2800" dirty="0" smtClean="0"/>
              <a:t>Dorotka nám napsala zprávu. Přečti si ji. Řekni nám, co Dorotka napsala. Věty si přečteme společně.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None/>
            </a:pPr>
            <a:r>
              <a:rPr lang="cs-CZ" sz="5400" smtClean="0"/>
              <a:t>  Máma </a:t>
            </a:r>
            <a:r>
              <a:rPr lang="cs-CZ" sz="5400" dirty="0" smtClean="0"/>
              <a:t>má mimi. Má i E</a:t>
            </a:r>
            <a:r>
              <a:rPr lang="cs-CZ" sz="5400" dirty="0" smtClean="0">
                <a:latin typeface="FrankRuehl" pitchFamily="34" charset="-79"/>
                <a:cs typeface="FrankRuehl" pitchFamily="34" charset="-79"/>
              </a:rPr>
              <a:t>l</a:t>
            </a:r>
            <a:r>
              <a:rPr lang="cs-CZ" sz="5400" dirty="0" smtClean="0"/>
              <a:t>u a O</a:t>
            </a:r>
            <a:r>
              <a:rPr lang="cs-CZ" sz="5400" dirty="0" smtClean="0">
                <a:latin typeface="FrankRuehl" pitchFamily="34" charset="-79"/>
                <a:cs typeface="FrankRuehl" pitchFamily="34" charset="-79"/>
              </a:rPr>
              <a:t>l</a:t>
            </a:r>
            <a:r>
              <a:rPr lang="cs-CZ" sz="5400" dirty="0" smtClean="0"/>
              <a:t>u. Mimi má pusu. Pepa me</a:t>
            </a:r>
            <a:r>
              <a:rPr lang="cs-CZ" sz="5400" dirty="0" smtClean="0">
                <a:latin typeface="FrankRuehl" pitchFamily="34" charset="-79"/>
                <a:cs typeface="FrankRuehl" pitchFamily="34" charset="-79"/>
              </a:rPr>
              <a:t>l</a:t>
            </a:r>
            <a:r>
              <a:rPr lang="cs-CZ" sz="5400" dirty="0" smtClean="0"/>
              <a:t>e maso. Ema maso papá. So</a:t>
            </a:r>
            <a:r>
              <a:rPr lang="cs-CZ" sz="5400" dirty="0" smtClean="0">
                <a:latin typeface="FrankRuehl" pitchFamily="34" charset="-79"/>
                <a:cs typeface="FrankRuehl" pitchFamily="34" charset="-79"/>
              </a:rPr>
              <a:t>l</a:t>
            </a:r>
            <a:r>
              <a:rPr lang="cs-CZ" sz="5400" dirty="0" smtClean="0"/>
              <a:t>í se maso? Máme i sa</a:t>
            </a:r>
            <a:r>
              <a:rPr lang="cs-CZ" sz="5400" dirty="0" smtClean="0">
                <a:latin typeface="FrankRuehl" pitchFamily="34" charset="-79"/>
                <a:cs typeface="FrankRuehl" pitchFamily="34" charset="-79"/>
              </a:rPr>
              <a:t>l</a:t>
            </a:r>
            <a:r>
              <a:rPr lang="cs-CZ" sz="5400" dirty="0" smtClean="0"/>
              <a:t>ám? Pes  Lup se </a:t>
            </a:r>
            <a:r>
              <a:rPr lang="cs-CZ" sz="5400" dirty="0" smtClean="0">
                <a:latin typeface="FrankRuehl" pitchFamily="34" charset="-79"/>
                <a:cs typeface="FrankRuehl" pitchFamily="34" charset="-79"/>
              </a:rPr>
              <a:t>l</a:t>
            </a:r>
            <a:r>
              <a:rPr lang="cs-CZ" sz="5400" dirty="0" smtClean="0"/>
              <a:t>ísá. 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1252728"/>
          </a:xfrm>
        </p:spPr>
        <p:txBody>
          <a:bodyPr>
            <a:normAutofit/>
          </a:bodyPr>
          <a:lstStyle/>
          <a:p>
            <a:r>
              <a:rPr lang="cs-CZ" sz="2000" dirty="0" smtClean="0"/>
              <a:t>Dorotka si připravila křížovku. Zkus ji vyřešit .</a:t>
            </a:r>
            <a:endParaRPr lang="cs-CZ" sz="20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716017" y="3212976"/>
          <a:ext cx="3312368" cy="72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3990"/>
                <a:gridCol w="1146249"/>
                <a:gridCol w="1152129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707904" y="4005064"/>
          <a:ext cx="5184576" cy="72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23476"/>
                <a:gridCol w="1064756"/>
                <a:gridCol w="1114006"/>
                <a:gridCol w="1067412"/>
                <a:gridCol w="914926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716016" y="4797152"/>
          <a:ext cx="4248471" cy="6480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1429"/>
                <a:gridCol w="1150819"/>
                <a:gridCol w="1012039"/>
                <a:gridCol w="1004184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060848"/>
            <a:ext cx="1620180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3573016"/>
            <a:ext cx="1584175" cy="12528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5013176"/>
            <a:ext cx="1743030" cy="1395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Obdélník 8"/>
          <p:cNvSpPr/>
          <p:nvPr/>
        </p:nvSpPr>
        <p:spPr>
          <a:xfrm>
            <a:off x="1547664" y="1772816"/>
            <a:ext cx="5835252" cy="393954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50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ELA</a:t>
            </a:r>
            <a:endParaRPr lang="cs-CZ" sz="250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3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3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3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3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3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770" decel="1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9" dur="770" decel="100000"/>
                                        <p:tgtEl>
                                          <p:spTgt spid="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6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61" dur="77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6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3" dur="77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6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179512" y="1988840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PEPA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9512" y="3429000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SELE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1520" y="4581128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LES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79512" y="6021288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MIMI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Nakresli obrázek toho, co Dorotka napsala.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6021288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MIMI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3429000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SELE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1988840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PEPA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4581128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LES</a:t>
            </a:r>
            <a:endParaRPr lang="cs-CZ" sz="24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7" name="Picture 4"/>
          <p:cNvPicPr>
            <a:picLocks noChangeAspect="1"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6588224" y="5183815"/>
            <a:ext cx="2232248" cy="16741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3779912" y="4149080"/>
            <a:ext cx="2232248" cy="16741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72200" y="2564904"/>
            <a:ext cx="2304256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1340768"/>
            <a:ext cx="2160240" cy="16201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3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7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1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5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75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6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2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8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JSI ŠIKULKA!!!</a:t>
            </a:r>
            <a:endParaRPr lang="cs-CZ" dirty="0"/>
          </a:p>
        </p:txBody>
      </p:sp>
      <p:pic>
        <p:nvPicPr>
          <p:cNvPr id="4" name="Zástupný symbol pro obsah 3" descr="smile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03648" y="1340768"/>
            <a:ext cx="6167967" cy="4625975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1187624" y="5877272"/>
            <a:ext cx="5500726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ZAZPÍVEJ SI SE MNOU !!!</a:t>
            </a:r>
            <a:endParaRPr lang="cs-CZ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Veselý obličej 5">
            <a:hlinkClick r:id="rId3"/>
          </p:cNvPr>
          <p:cNvSpPr/>
          <p:nvPr/>
        </p:nvSpPr>
        <p:spPr>
          <a:xfrm>
            <a:off x="6516216" y="5877272"/>
            <a:ext cx="504056" cy="50405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</a:t>
            </a:r>
            <a:r>
              <a:rPr lang="cs-CZ" dirty="0" smtClean="0">
                <a:hlinkClick r:id="rId2"/>
              </a:rPr>
              <a:t>?</a:t>
            </a:r>
            <a:r>
              <a:rPr lang="cs-CZ" dirty="0" err="1" smtClean="0">
                <a:hlinkClick r:id="rId2"/>
              </a:rPr>
              <a:t>qu</a:t>
            </a:r>
            <a:r>
              <a:rPr lang="cs-CZ" dirty="0" smtClean="0">
                <a:hlinkClick r:id="rId2"/>
              </a:rPr>
              <a:t>=LES&amp;ex=1&amp;</a:t>
            </a:r>
            <a:r>
              <a:rPr lang="cs-CZ" dirty="0" err="1" smtClean="0">
                <a:hlinkClick r:id="rId2"/>
              </a:rPr>
              <a:t>AxInstalled</a:t>
            </a:r>
            <a:r>
              <a:rPr lang="cs-CZ" dirty="0" smtClean="0">
                <a:hlinkClick r:id="rId2"/>
              </a:rPr>
              <a:t>=copy&amp;</a:t>
            </a:r>
            <a:r>
              <a:rPr lang="cs-CZ" dirty="0" err="1" smtClean="0">
                <a:hlinkClick r:id="rId2"/>
              </a:rPr>
              <a:t>Download</a:t>
            </a:r>
            <a:r>
              <a:rPr lang="cs-CZ" dirty="0" smtClean="0">
                <a:hlinkClick r:id="rId2"/>
              </a:rPr>
              <a:t>=MC900290188&amp;</a:t>
            </a:r>
            <a:r>
              <a:rPr lang="cs-CZ" dirty="0" err="1" smtClean="0">
                <a:hlinkClick r:id="rId2"/>
              </a:rPr>
              <a:t>ext</a:t>
            </a:r>
            <a:r>
              <a:rPr lang="cs-CZ" dirty="0" smtClean="0">
                <a:hlinkClick r:id="rId2"/>
              </a:rPr>
              <a:t>=WMF&amp;c=0#</a:t>
            </a:r>
            <a:r>
              <a:rPr lang="cs-CZ" dirty="0" err="1" smtClean="0">
                <a:hlinkClick r:id="rId2"/>
              </a:rPr>
              <a:t>ai</a:t>
            </a:r>
            <a:r>
              <a:rPr lang="cs-CZ" dirty="0" smtClean="0">
                <a:hlinkClick r:id="rId2"/>
              </a:rPr>
              <a:t>:MC900351314|</a:t>
            </a:r>
            <a:r>
              <a:rPr lang="cs-CZ" dirty="0" err="1" smtClean="0">
                <a:hlinkClick r:id="rId2"/>
              </a:rPr>
              <a:t>mt</a:t>
            </a:r>
            <a:r>
              <a:rPr lang="cs-CZ" dirty="0" smtClean="0">
                <a:hlinkClick r:id="rId2"/>
              </a:rPr>
              <a:t>:1|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cs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results.aspx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qu</a:t>
            </a:r>
            <a:r>
              <a:rPr lang="cs-CZ" dirty="0" smtClean="0">
                <a:hlinkClick r:id="rId3"/>
              </a:rPr>
              <a:t>=</a:t>
            </a:r>
            <a:r>
              <a:rPr lang="cs-CZ" dirty="0" err="1" smtClean="0">
                <a:hlinkClick r:id="rId3"/>
              </a:rPr>
              <a:t>sal</a:t>
            </a:r>
            <a:r>
              <a:rPr lang="cs-CZ" dirty="0" smtClean="0">
                <a:hlinkClick r:id="rId3"/>
              </a:rPr>
              <a:t>%C3%A1m&amp;ex=1&amp;</a:t>
            </a:r>
            <a:r>
              <a:rPr lang="cs-CZ" dirty="0" err="1" smtClean="0">
                <a:hlinkClick r:id="rId3"/>
              </a:rPr>
              <a:t>AxInstalled</a:t>
            </a:r>
            <a:r>
              <a:rPr lang="cs-CZ" dirty="0" smtClean="0">
                <a:hlinkClick r:id="rId3"/>
              </a:rPr>
              <a:t>=copy&amp;</a:t>
            </a:r>
            <a:r>
              <a:rPr lang="cs-CZ" dirty="0" err="1" smtClean="0">
                <a:hlinkClick r:id="rId3"/>
              </a:rPr>
              <a:t>Download</a:t>
            </a:r>
            <a:r>
              <a:rPr lang="cs-CZ" dirty="0" smtClean="0">
                <a:hlinkClick r:id="rId3"/>
              </a:rPr>
              <a:t>=MC900290188&amp;</a:t>
            </a:r>
            <a:r>
              <a:rPr lang="cs-CZ" dirty="0" err="1" smtClean="0">
                <a:hlinkClick r:id="rId3"/>
              </a:rPr>
              <a:t>ext</a:t>
            </a:r>
            <a:r>
              <a:rPr lang="cs-CZ" dirty="0" smtClean="0">
                <a:hlinkClick r:id="rId3"/>
              </a:rPr>
              <a:t>=WMF&amp;c=0#</a:t>
            </a:r>
            <a:r>
              <a:rPr lang="cs-CZ" dirty="0" err="1" smtClean="0">
                <a:hlinkClick r:id="rId3"/>
              </a:rPr>
              <a:t>ai</a:t>
            </a:r>
            <a:r>
              <a:rPr lang="cs-CZ" dirty="0" smtClean="0">
                <a:hlinkClick r:id="rId3"/>
              </a:rPr>
              <a:t>:MC900088416|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http://office.</a:t>
            </a:r>
            <a:r>
              <a:rPr lang="cs-CZ" dirty="0" err="1" smtClean="0">
                <a:hlinkClick r:id="rId4"/>
              </a:rPr>
              <a:t>microsoft.com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cs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results.aspx</a:t>
            </a:r>
            <a:r>
              <a:rPr lang="cs-CZ" dirty="0" smtClean="0">
                <a:hlinkClick r:id="rId4"/>
              </a:rPr>
              <a:t>?</a:t>
            </a:r>
            <a:r>
              <a:rPr lang="cs-CZ" dirty="0" err="1" smtClean="0">
                <a:hlinkClick r:id="rId4"/>
              </a:rPr>
              <a:t>qu</a:t>
            </a:r>
            <a:r>
              <a:rPr lang="cs-CZ" dirty="0" smtClean="0">
                <a:hlinkClick r:id="rId4"/>
              </a:rPr>
              <a:t>=SELE&amp;ex=1&amp;</a:t>
            </a:r>
            <a:r>
              <a:rPr lang="cs-CZ" dirty="0" err="1" smtClean="0">
                <a:hlinkClick r:id="rId4"/>
              </a:rPr>
              <a:t>AxInstalled</a:t>
            </a:r>
            <a:r>
              <a:rPr lang="cs-CZ" dirty="0" smtClean="0">
                <a:hlinkClick r:id="rId4"/>
              </a:rPr>
              <a:t>=copy&amp;</a:t>
            </a:r>
            <a:r>
              <a:rPr lang="cs-CZ" dirty="0" err="1" smtClean="0">
                <a:hlinkClick r:id="rId4"/>
              </a:rPr>
              <a:t>Download</a:t>
            </a:r>
            <a:r>
              <a:rPr lang="cs-CZ" dirty="0" smtClean="0">
                <a:hlinkClick r:id="rId4"/>
              </a:rPr>
              <a:t>=MC900290188&amp;</a:t>
            </a:r>
            <a:r>
              <a:rPr lang="cs-CZ" dirty="0" err="1" smtClean="0">
                <a:hlinkClick r:id="rId4"/>
              </a:rPr>
              <a:t>ext</a:t>
            </a:r>
            <a:r>
              <a:rPr lang="cs-CZ" dirty="0" smtClean="0">
                <a:hlinkClick r:id="rId4"/>
              </a:rPr>
              <a:t>=WMF&amp;c=0#</a:t>
            </a:r>
            <a:r>
              <a:rPr lang="cs-CZ" dirty="0" err="1" smtClean="0">
                <a:hlinkClick r:id="rId4"/>
              </a:rPr>
              <a:t>ai</a:t>
            </a:r>
            <a:r>
              <a:rPr lang="cs-CZ" dirty="0" smtClean="0">
                <a:hlinkClick r:id="rId4"/>
              </a:rPr>
              <a:t>:MP900431792|</a:t>
            </a:r>
            <a:r>
              <a:rPr lang="cs-CZ" dirty="0" err="1" smtClean="0">
                <a:hlinkClick r:id="rId4"/>
              </a:rPr>
              <a:t>mt</a:t>
            </a:r>
            <a:r>
              <a:rPr lang="cs-CZ" dirty="0" smtClean="0">
                <a:hlinkClick r:id="rId4"/>
              </a:rPr>
              <a:t>:0|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http://office.</a:t>
            </a:r>
            <a:r>
              <a:rPr lang="cs-CZ" dirty="0" err="1" smtClean="0">
                <a:hlinkClick r:id="rId5"/>
              </a:rPr>
              <a:t>microsoft.com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cs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images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results.aspx</a:t>
            </a:r>
            <a:r>
              <a:rPr lang="cs-CZ" dirty="0" smtClean="0">
                <a:hlinkClick r:id="rId5"/>
              </a:rPr>
              <a:t>?</a:t>
            </a:r>
            <a:r>
              <a:rPr lang="cs-CZ" dirty="0" err="1" smtClean="0">
                <a:hlinkClick r:id="rId5"/>
              </a:rPr>
              <a:t>qu</a:t>
            </a:r>
            <a:r>
              <a:rPr lang="cs-CZ" dirty="0" smtClean="0">
                <a:hlinkClick r:id="rId5"/>
              </a:rPr>
              <a:t>=chlapec&amp;ex=1&amp;</a:t>
            </a:r>
            <a:r>
              <a:rPr lang="cs-CZ" dirty="0" err="1" smtClean="0">
                <a:hlinkClick r:id="rId5"/>
              </a:rPr>
              <a:t>AxInstalled</a:t>
            </a:r>
            <a:r>
              <a:rPr lang="cs-CZ" dirty="0" smtClean="0">
                <a:hlinkClick r:id="rId5"/>
              </a:rPr>
              <a:t>=copy&amp;</a:t>
            </a:r>
            <a:r>
              <a:rPr lang="cs-CZ" dirty="0" err="1" smtClean="0">
                <a:hlinkClick r:id="rId5"/>
              </a:rPr>
              <a:t>Download</a:t>
            </a:r>
            <a:r>
              <a:rPr lang="cs-CZ" dirty="0" smtClean="0">
                <a:hlinkClick r:id="rId5"/>
              </a:rPr>
              <a:t>=MC900290188&amp;</a:t>
            </a:r>
            <a:r>
              <a:rPr lang="cs-CZ" dirty="0" err="1" smtClean="0">
                <a:hlinkClick r:id="rId5"/>
              </a:rPr>
              <a:t>ext</a:t>
            </a:r>
            <a:r>
              <a:rPr lang="cs-CZ" dirty="0" smtClean="0">
                <a:hlinkClick r:id="rId5"/>
              </a:rPr>
              <a:t>=WMF&amp;c=0#</a:t>
            </a:r>
            <a:r>
              <a:rPr lang="cs-CZ" dirty="0" err="1" smtClean="0">
                <a:hlinkClick r:id="rId5"/>
              </a:rPr>
              <a:t>ai</a:t>
            </a:r>
            <a:r>
              <a:rPr lang="cs-CZ" dirty="0" smtClean="0">
                <a:hlinkClick r:id="rId5"/>
              </a:rPr>
              <a:t>:MC900440512|</a:t>
            </a:r>
            <a:r>
              <a:rPr lang="cs-CZ" dirty="0" err="1" smtClean="0">
                <a:hlinkClick r:id="rId5"/>
              </a:rPr>
              <a:t>mt</a:t>
            </a:r>
            <a:r>
              <a:rPr lang="cs-CZ" dirty="0" smtClean="0">
                <a:hlinkClick r:id="rId5"/>
              </a:rPr>
              <a:t>:1|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http://office.</a:t>
            </a:r>
            <a:r>
              <a:rPr lang="cs-CZ" dirty="0" err="1" smtClean="0">
                <a:hlinkClick r:id="rId6"/>
              </a:rPr>
              <a:t>microsoft.com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cs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images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results.aspx</a:t>
            </a:r>
            <a:r>
              <a:rPr lang="cs-CZ" dirty="0" smtClean="0">
                <a:hlinkClick r:id="rId6"/>
              </a:rPr>
              <a:t>?</a:t>
            </a:r>
            <a:r>
              <a:rPr lang="cs-CZ" dirty="0" err="1" smtClean="0">
                <a:hlinkClick r:id="rId6"/>
              </a:rPr>
              <a:t>qu</a:t>
            </a:r>
            <a:r>
              <a:rPr lang="cs-CZ" dirty="0" smtClean="0">
                <a:hlinkClick r:id="rId6"/>
              </a:rPr>
              <a:t>=miminko&amp;ex=1&amp;</a:t>
            </a:r>
            <a:r>
              <a:rPr lang="cs-CZ" dirty="0" err="1" smtClean="0">
                <a:hlinkClick r:id="rId6"/>
              </a:rPr>
              <a:t>AxInstalled</a:t>
            </a:r>
            <a:r>
              <a:rPr lang="cs-CZ" dirty="0" smtClean="0">
                <a:hlinkClick r:id="rId6"/>
              </a:rPr>
              <a:t>=copy&amp;</a:t>
            </a:r>
            <a:r>
              <a:rPr lang="cs-CZ" dirty="0" err="1" smtClean="0">
                <a:hlinkClick r:id="rId6"/>
              </a:rPr>
              <a:t>Download</a:t>
            </a:r>
            <a:r>
              <a:rPr lang="cs-CZ" dirty="0" smtClean="0">
                <a:hlinkClick r:id="rId6"/>
              </a:rPr>
              <a:t>=MC900290188&amp;</a:t>
            </a:r>
            <a:r>
              <a:rPr lang="cs-CZ" dirty="0" err="1" smtClean="0">
                <a:hlinkClick r:id="rId6"/>
              </a:rPr>
              <a:t>ext</a:t>
            </a:r>
            <a:r>
              <a:rPr lang="cs-CZ" dirty="0" smtClean="0">
                <a:hlinkClick r:id="rId6"/>
              </a:rPr>
              <a:t>=WMF&amp;c=0#</a:t>
            </a:r>
            <a:r>
              <a:rPr lang="cs-CZ" dirty="0" err="1" smtClean="0">
                <a:hlinkClick r:id="rId6"/>
              </a:rPr>
              <a:t>ai</a:t>
            </a:r>
            <a:r>
              <a:rPr lang="cs-CZ" dirty="0" smtClean="0">
                <a:hlinkClick r:id="rId6"/>
              </a:rPr>
              <a:t>:MP900448442|</a:t>
            </a:r>
            <a:r>
              <a:rPr lang="cs-CZ" dirty="0" err="1" smtClean="0">
                <a:hlinkClick r:id="rId6"/>
              </a:rPr>
              <a:t>mt</a:t>
            </a:r>
            <a:r>
              <a:rPr lang="cs-CZ" dirty="0" smtClean="0">
                <a:hlinkClick r:id="rId6"/>
              </a:rPr>
              <a:t>:0|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http://office.</a:t>
            </a:r>
            <a:r>
              <a:rPr lang="cs-CZ" dirty="0" err="1" smtClean="0">
                <a:hlinkClick r:id="rId7"/>
              </a:rPr>
              <a:t>microsoft.com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cs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images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results.aspx</a:t>
            </a:r>
            <a:r>
              <a:rPr lang="cs-CZ" dirty="0" smtClean="0">
                <a:hlinkClick r:id="rId7"/>
              </a:rPr>
              <a:t>?</a:t>
            </a:r>
            <a:r>
              <a:rPr lang="cs-CZ" dirty="0" err="1" smtClean="0">
                <a:hlinkClick r:id="rId7"/>
              </a:rPr>
              <a:t>qu</a:t>
            </a:r>
            <a:r>
              <a:rPr lang="cs-CZ" dirty="0" smtClean="0">
                <a:hlinkClick r:id="rId7"/>
              </a:rPr>
              <a:t>=les&amp;ex=1&amp;</a:t>
            </a:r>
            <a:r>
              <a:rPr lang="cs-CZ" dirty="0" err="1" smtClean="0">
                <a:hlinkClick r:id="rId7"/>
              </a:rPr>
              <a:t>AxInstalled</a:t>
            </a:r>
            <a:r>
              <a:rPr lang="cs-CZ" dirty="0" smtClean="0">
                <a:hlinkClick r:id="rId7"/>
              </a:rPr>
              <a:t>=copy&amp;</a:t>
            </a:r>
            <a:r>
              <a:rPr lang="cs-CZ" dirty="0" err="1" smtClean="0">
                <a:hlinkClick r:id="rId7"/>
              </a:rPr>
              <a:t>Download</a:t>
            </a:r>
            <a:r>
              <a:rPr lang="cs-CZ" dirty="0" smtClean="0">
                <a:hlinkClick r:id="rId7"/>
              </a:rPr>
              <a:t>=MC900290188&amp;</a:t>
            </a:r>
            <a:r>
              <a:rPr lang="cs-CZ" dirty="0" err="1" smtClean="0">
                <a:hlinkClick r:id="rId7"/>
              </a:rPr>
              <a:t>ext</a:t>
            </a:r>
            <a:r>
              <a:rPr lang="cs-CZ" dirty="0" smtClean="0">
                <a:hlinkClick r:id="rId7"/>
              </a:rPr>
              <a:t>=WMF&amp;c=0#</a:t>
            </a:r>
            <a:r>
              <a:rPr lang="cs-CZ" dirty="0" err="1" smtClean="0">
                <a:hlinkClick r:id="rId7"/>
              </a:rPr>
              <a:t>ai</a:t>
            </a:r>
            <a:r>
              <a:rPr lang="cs-CZ" dirty="0" smtClean="0">
                <a:hlinkClick r:id="rId7"/>
              </a:rPr>
              <a:t>:MP900433751|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http://christianbackgrounds.info/smile-pictures-wallpapers/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202</TotalTime>
  <Words>373</Words>
  <Application>Microsoft Office PowerPoint</Application>
  <PresentationFormat>Předvádění na obrazovce (4:3)</PresentationFormat>
  <Paragraphs>102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Modul</vt:lpstr>
      <vt:lpstr>Snímek 1</vt:lpstr>
      <vt:lpstr>ANOTACE</vt:lpstr>
      <vt:lpstr>Čti správně jednotlivá písmena a slabiky. Zkus vymyslet slova, která začínají na slabiky ve druhém řádku.</vt:lpstr>
      <vt:lpstr>Přečti správně slabiky. Vymysli slova, která začínají  na slabiky ve třetím řádku. </vt:lpstr>
      <vt:lpstr>Sestav za pomoci skládací abecedy slova z těchto slabik.</vt:lpstr>
      <vt:lpstr>Dorotka nám napsala zprávu. Přečti si ji. Řekni nám, co Dorotka napsala. Věty si přečteme společně. </vt:lpstr>
      <vt:lpstr>Dorotka si připravila křížovku. Zkus ji vyřešit .</vt:lpstr>
      <vt:lpstr>Nakresli obrázek toho, co Dorotka napsala.</vt:lpstr>
      <vt:lpstr>JSI ŠIKULKA!!!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RADEK</dc:creator>
  <cp:lastModifiedBy>Dum</cp:lastModifiedBy>
  <cp:revision>30</cp:revision>
  <dcterms:created xsi:type="dcterms:W3CDTF">2012-08-19T18:11:06Z</dcterms:created>
  <dcterms:modified xsi:type="dcterms:W3CDTF">2013-09-02T14:31:24Z</dcterms:modified>
</cp:coreProperties>
</file>