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000" b="0" dirty="0" smtClean="0"/>
            <a:t>NÁZEV ŠKOLY: </a:t>
          </a:r>
          <a:r>
            <a:rPr lang="cs-CZ" sz="1200" dirty="0" smtClean="0"/>
            <a:t>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000" dirty="0" smtClean="0"/>
            <a:t>AUTOR:  </a:t>
          </a:r>
          <a:r>
            <a:rPr lang="cs-CZ" sz="1200" dirty="0" smtClean="0"/>
            <a:t>Mgr. Eva Nedomová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000" dirty="0" smtClean="0"/>
            <a:t>NÁZEV</a:t>
          </a:r>
          <a:r>
            <a:rPr lang="cs-CZ" sz="1000" smtClean="0"/>
            <a:t>: </a:t>
          </a:r>
          <a:r>
            <a:rPr lang="cs-CZ" sz="1000" smtClean="0"/>
            <a:t>VY_32_ INOVACE_ </a:t>
          </a:r>
          <a:r>
            <a:rPr lang="cs-CZ" sz="1000" smtClean="0"/>
            <a:t>12 </a:t>
          </a:r>
          <a:r>
            <a:rPr lang="cs-CZ" sz="1000" smtClean="0"/>
            <a:t>_ </a:t>
          </a:r>
          <a:r>
            <a:rPr lang="cs-CZ" sz="1000" dirty="0" smtClean="0"/>
            <a:t>19    Čtení a skládání jednoduchých slov a vět. Slabiky se souhláskami m,s,p,l.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000" dirty="0" smtClean="0"/>
            <a:t>TEMA:  </a:t>
          </a:r>
          <a:r>
            <a:rPr lang="cs-CZ" sz="1200" dirty="0" smtClean="0"/>
            <a:t>Český jazyk pro 1.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000" dirty="0" smtClean="0"/>
            <a:t>ČÍSLO PROJEKKTU: </a:t>
          </a:r>
          <a:r>
            <a:rPr lang="cs-CZ" sz="1200" dirty="0" smtClean="0"/>
            <a:t>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 custLinFactNeighborX="1416" custLinFactNeighborY="989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 custLinFactNeighborX="-332" custLinFactNeighborY="-2368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BB5A17F-B359-4D29-AB8E-84730ED02310}" type="presOf" srcId="{A4836DAF-3E6B-4198-A089-B3C0D0384F2B}" destId="{36B74B1E-3C18-4C06-BA03-CB2EB266F8F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1752441B-655C-470C-8B1F-1313EAE37E33}" type="presOf" srcId="{FFA013E9-5C5D-404D-8688-08171EA7A387}" destId="{E1DA18CB-4B0A-4D0C-9459-15C4B327891F}" srcOrd="0" destOrd="0" presId="urn:microsoft.com/office/officeart/2005/8/layout/target3"/>
    <dgm:cxn modelId="{66382121-88F9-4025-A187-84F64F5658FB}" type="presOf" srcId="{DAAD5A11-3EBC-47AE-AB1C-4F1B938732A7}" destId="{2D933DCE-BBEA-46A5-98BC-CA41A7DBB761}" srcOrd="0" destOrd="0" presId="urn:microsoft.com/office/officeart/2005/8/layout/target3"/>
    <dgm:cxn modelId="{D00AEB67-7BD8-4071-A831-1BEA0191AEDC}" type="presOf" srcId="{1D895EAB-76A7-41C6-9C6C-7D303AD4C23C}" destId="{94413E88-B296-45A5-9057-6B5765B63A8F}" srcOrd="1" destOrd="0" presId="urn:microsoft.com/office/officeart/2005/8/layout/target3"/>
    <dgm:cxn modelId="{0049A0BA-EDE6-4D2D-AEEB-37C4DF5677CE}" type="presOf" srcId="{D9242A4C-F33A-42E2-BFA4-EC80805DCD32}" destId="{5A434D34-FA65-40B0-A4CE-3A1E2B14A215}" srcOrd="1" destOrd="0" presId="urn:microsoft.com/office/officeart/2005/8/layout/target3"/>
    <dgm:cxn modelId="{BD1D6916-BF2F-4317-A8B3-522913B7F92A}" type="presOf" srcId="{D9242A4C-F33A-42E2-BFA4-EC80805DCD32}" destId="{7DDB6D97-C311-42E1-B77C-B194BAE75773}" srcOrd="0" destOrd="0" presId="urn:microsoft.com/office/officeart/2005/8/layout/target3"/>
    <dgm:cxn modelId="{47700B06-BEA1-42C7-8419-AD5679B0E779}" type="presOf" srcId="{A4836DAF-3E6B-4198-A089-B3C0D0384F2B}" destId="{4F0AD45D-7E6A-4C4A-90DF-90E27C4B175D}" srcOrd="0" destOrd="0" presId="urn:microsoft.com/office/officeart/2005/8/layout/target3"/>
    <dgm:cxn modelId="{F9A9C560-A7B5-43A1-89EF-3B577C202F60}" type="presOf" srcId="{1D895EAB-76A7-41C6-9C6C-7D303AD4C23C}" destId="{347D85BD-7382-4413-9298-D06CC996458A}" srcOrd="0" destOrd="0" presId="urn:microsoft.com/office/officeart/2005/8/layout/target3"/>
    <dgm:cxn modelId="{18F2D15B-E9C5-438D-AAFF-5C23B0C7027E}" type="presOf" srcId="{FFA013E9-5C5D-404D-8688-08171EA7A387}" destId="{359A210A-E8C9-4FD6-9BC7-434F4455A6B5}" srcOrd="1" destOrd="0" presId="urn:microsoft.com/office/officeart/2005/8/layout/target3"/>
    <dgm:cxn modelId="{4CA08D3E-4976-4743-9CF8-01E27F967B1E}" type="presOf" srcId="{ABD4D77B-BA54-4DFB-A762-4C734220F9AA}" destId="{AAB7E4A6-9D01-402C-9D7A-6D30767F0B58}" srcOrd="0" destOrd="0" presId="urn:microsoft.com/office/officeart/2005/8/layout/target3"/>
    <dgm:cxn modelId="{228E6117-7B87-4F4C-B31D-12538148CC19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C351ABD1-90A6-4952-8420-16D24055DF48}" type="presParOf" srcId="{2D933DCE-BBEA-46A5-98BC-CA41A7DBB761}" destId="{D3A73299-62A4-4767-8E25-C16133A0B902}" srcOrd="0" destOrd="0" presId="urn:microsoft.com/office/officeart/2005/8/layout/target3"/>
    <dgm:cxn modelId="{F3955D4E-5665-4DB2-9C34-832FC11ABD87}" type="presParOf" srcId="{2D933DCE-BBEA-46A5-98BC-CA41A7DBB761}" destId="{EE30B2AF-DDC9-42DB-9092-5595C6257A57}" srcOrd="1" destOrd="0" presId="urn:microsoft.com/office/officeart/2005/8/layout/target3"/>
    <dgm:cxn modelId="{27565DE9-1E06-46D0-B847-43B8A5A7C837}" type="presParOf" srcId="{2D933DCE-BBEA-46A5-98BC-CA41A7DBB761}" destId="{E1DA18CB-4B0A-4D0C-9459-15C4B327891F}" srcOrd="2" destOrd="0" presId="urn:microsoft.com/office/officeart/2005/8/layout/target3"/>
    <dgm:cxn modelId="{75CEDCEF-5881-49FC-A6D6-1F39E6666D99}" type="presParOf" srcId="{2D933DCE-BBEA-46A5-98BC-CA41A7DBB761}" destId="{29996EEB-8589-4AED-9C98-E2204A026234}" srcOrd="3" destOrd="0" presId="urn:microsoft.com/office/officeart/2005/8/layout/target3"/>
    <dgm:cxn modelId="{C1AC29C1-DA42-4279-924E-8CAD0829D1D3}" type="presParOf" srcId="{2D933DCE-BBEA-46A5-98BC-CA41A7DBB761}" destId="{056AE7B2-579D-40D1-A57C-4E33BFED76BE}" srcOrd="4" destOrd="0" presId="urn:microsoft.com/office/officeart/2005/8/layout/target3"/>
    <dgm:cxn modelId="{B34F4D6D-1FA6-45A4-A4C0-923390CD051B}" type="presParOf" srcId="{2D933DCE-BBEA-46A5-98BC-CA41A7DBB761}" destId="{4F0AD45D-7E6A-4C4A-90DF-90E27C4B175D}" srcOrd="5" destOrd="0" presId="urn:microsoft.com/office/officeart/2005/8/layout/target3"/>
    <dgm:cxn modelId="{E9412369-3DD9-46F3-9916-1B94007906B9}" type="presParOf" srcId="{2D933DCE-BBEA-46A5-98BC-CA41A7DBB761}" destId="{1804A346-BBD3-438B-AE0F-7BEBB1E2AF96}" srcOrd="6" destOrd="0" presId="urn:microsoft.com/office/officeart/2005/8/layout/target3"/>
    <dgm:cxn modelId="{5333D272-2F2B-4102-97C1-68A696959434}" type="presParOf" srcId="{2D933DCE-BBEA-46A5-98BC-CA41A7DBB761}" destId="{60CB9877-708D-4C64-AA73-CFD3F3076BC2}" srcOrd="7" destOrd="0" presId="urn:microsoft.com/office/officeart/2005/8/layout/target3"/>
    <dgm:cxn modelId="{EF55006B-2EBF-492B-A679-55131CA64ABA}" type="presParOf" srcId="{2D933DCE-BBEA-46A5-98BC-CA41A7DBB761}" destId="{347D85BD-7382-4413-9298-D06CC996458A}" srcOrd="8" destOrd="0" presId="urn:microsoft.com/office/officeart/2005/8/layout/target3"/>
    <dgm:cxn modelId="{95D38008-CE66-42CA-BA50-56EBB54342D8}" type="presParOf" srcId="{2D933DCE-BBEA-46A5-98BC-CA41A7DBB761}" destId="{C4DD5B9C-4D9E-449D-A063-107A759DF3D1}" srcOrd="9" destOrd="0" presId="urn:microsoft.com/office/officeart/2005/8/layout/target3"/>
    <dgm:cxn modelId="{5D59909E-1688-4B5B-A16D-61A59E9A0C77}" type="presParOf" srcId="{2D933DCE-BBEA-46A5-98BC-CA41A7DBB761}" destId="{CD515E15-5457-47F2-8109-A2A59D66C930}" srcOrd="10" destOrd="0" presId="urn:microsoft.com/office/officeart/2005/8/layout/target3"/>
    <dgm:cxn modelId="{2980B503-2174-4F7D-948E-DD32CF7514B2}" type="presParOf" srcId="{2D933DCE-BBEA-46A5-98BC-CA41A7DBB761}" destId="{7DDB6D97-C311-42E1-B77C-B194BAE75773}" srcOrd="11" destOrd="0" presId="urn:microsoft.com/office/officeart/2005/8/layout/target3"/>
    <dgm:cxn modelId="{C671F66F-3196-4249-923C-1CF12C365193}" type="presParOf" srcId="{2D933DCE-BBEA-46A5-98BC-CA41A7DBB761}" destId="{DE2B4424-17B1-4404-A13F-04051C43B79D}" srcOrd="12" destOrd="0" presId="urn:microsoft.com/office/officeart/2005/8/layout/target3"/>
    <dgm:cxn modelId="{2C590E71-5CAD-4CDB-99D4-48D2A61056ED}" type="presParOf" srcId="{2D933DCE-BBEA-46A5-98BC-CA41A7DBB761}" destId="{555607BD-8A1D-4EBB-825A-8C74A1FB0FFC}" srcOrd="13" destOrd="0" presId="urn:microsoft.com/office/officeart/2005/8/layout/target3"/>
    <dgm:cxn modelId="{32474A7A-6FC7-4082-8F8C-D8FA5E18CF03}" type="presParOf" srcId="{2D933DCE-BBEA-46A5-98BC-CA41A7DBB761}" destId="{AAB7E4A6-9D01-402C-9D7A-6D30767F0B58}" srcOrd="14" destOrd="0" presId="urn:microsoft.com/office/officeart/2005/8/layout/target3"/>
    <dgm:cxn modelId="{BE54043F-E1D8-4DA7-AD24-66F48A8A7388}" type="presParOf" srcId="{2D933DCE-BBEA-46A5-98BC-CA41A7DBB761}" destId="{359A210A-E8C9-4FD6-9BC7-434F4455A6B5}" srcOrd="15" destOrd="0" presId="urn:microsoft.com/office/officeart/2005/8/layout/target3"/>
    <dgm:cxn modelId="{57223E2C-FB6E-4B2E-9661-43F753FC4991}" type="presParOf" srcId="{2D933DCE-BBEA-46A5-98BC-CA41A7DBB761}" destId="{36B74B1E-3C18-4C06-BA03-CB2EB266F8FF}" srcOrd="16" destOrd="0" presId="urn:microsoft.com/office/officeart/2005/8/layout/target3"/>
    <dgm:cxn modelId="{9539D2EC-39B9-4B4C-9803-3D6D61B45221}" type="presParOf" srcId="{2D933DCE-BBEA-46A5-98BC-CA41A7DBB761}" destId="{94413E88-B296-45A5-9057-6B5765B63A8F}" srcOrd="17" destOrd="0" presId="urn:microsoft.com/office/officeart/2005/8/layout/target3"/>
    <dgm:cxn modelId="{A6A5DA60-BD96-4A29-93A4-17DFAB14F574}" type="presParOf" srcId="{2D933DCE-BBEA-46A5-98BC-CA41A7DBB761}" destId="{5A434D34-FA65-40B0-A4CE-3A1E2B14A215}" srcOrd="18" destOrd="0" presId="urn:microsoft.com/office/officeart/2005/8/layout/target3"/>
    <dgm:cxn modelId="{B10D26BB-8DF4-4055-A8E1-F60B0DACD592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32369" y="22608"/>
          <a:ext cx="2286016" cy="22860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143008" y="0"/>
          <a:ext cx="7215238" cy="22860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0" kern="1200" dirty="0" smtClean="0"/>
            <a:t>NÁZEV ŠKOLY: </a:t>
          </a:r>
          <a:r>
            <a:rPr lang="cs-CZ" sz="1200" kern="1200" dirty="0" smtClean="0"/>
            <a:t>Základní škola a Mateřská škola Nedvědice, okres Brno – venkov, příspěvková organizace </a:t>
          </a:r>
          <a:endParaRPr lang="cs-CZ" sz="1200" kern="1200" dirty="0"/>
        </a:p>
      </dsp:txBody>
      <dsp:txXfrm>
        <a:off x="1143008" y="0"/>
        <a:ext cx="7215238" cy="365762"/>
      </dsp:txXfrm>
    </dsp:sp>
    <dsp:sp modelId="{056AE7B2-579D-40D1-A57C-4E33BFED76BE}">
      <dsp:nvSpPr>
        <dsp:cNvPr id="0" name=""/>
        <dsp:cNvSpPr/>
      </dsp:nvSpPr>
      <dsp:spPr>
        <a:xfrm>
          <a:off x="240031" y="365762"/>
          <a:ext cx="1805952" cy="180595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143008" y="365762"/>
          <a:ext cx="7215238" cy="18059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 </a:t>
          </a:r>
          <a:r>
            <a:rPr lang="cs-CZ" sz="1200" kern="1200" dirty="0" smtClean="0"/>
            <a:t>Mgr. Eva Nedomová</a:t>
          </a:r>
          <a:endParaRPr lang="cs-CZ" sz="1200" kern="1200" dirty="0"/>
        </a:p>
      </dsp:txBody>
      <dsp:txXfrm>
        <a:off x="1143008" y="365762"/>
        <a:ext cx="7215238" cy="365762"/>
      </dsp:txXfrm>
    </dsp:sp>
    <dsp:sp modelId="{60CB9877-708D-4C64-AA73-CFD3F3076BC2}">
      <dsp:nvSpPr>
        <dsp:cNvPr id="0" name=""/>
        <dsp:cNvSpPr/>
      </dsp:nvSpPr>
      <dsp:spPr>
        <a:xfrm>
          <a:off x="480063" y="731525"/>
          <a:ext cx="1325889" cy="13258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119053" y="700128"/>
          <a:ext cx="7215238" cy="13258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</a:t>
          </a:r>
          <a:r>
            <a:rPr lang="cs-CZ" sz="1000" kern="1200" smtClean="0"/>
            <a:t>: </a:t>
          </a:r>
          <a:r>
            <a:rPr lang="cs-CZ" sz="1000" kern="1200" smtClean="0"/>
            <a:t>VY_32_ INOVACE_ </a:t>
          </a:r>
          <a:r>
            <a:rPr lang="cs-CZ" sz="1000" kern="1200" smtClean="0"/>
            <a:t>12 </a:t>
          </a:r>
          <a:r>
            <a:rPr lang="cs-CZ" sz="1000" kern="1200" smtClean="0"/>
            <a:t>_ </a:t>
          </a:r>
          <a:r>
            <a:rPr lang="cs-CZ" sz="1000" kern="1200" dirty="0" smtClean="0"/>
            <a:t>19    Čtení a skládání jednoduchých slov a vět. Slabiky se souhláskami m,s,p,l.</a:t>
          </a:r>
          <a:endParaRPr lang="cs-CZ" sz="1200" kern="1200" dirty="0"/>
        </a:p>
      </dsp:txBody>
      <dsp:txXfrm>
        <a:off x="1119053" y="700128"/>
        <a:ext cx="7215238" cy="365762"/>
      </dsp:txXfrm>
    </dsp:sp>
    <dsp:sp modelId="{CD515E15-5457-47F2-8109-A2A59D66C930}">
      <dsp:nvSpPr>
        <dsp:cNvPr id="0" name=""/>
        <dsp:cNvSpPr/>
      </dsp:nvSpPr>
      <dsp:spPr>
        <a:xfrm>
          <a:off x="720095" y="1097287"/>
          <a:ext cx="845825" cy="8458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140626" y="1061365"/>
          <a:ext cx="7215238" cy="8458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TEMA:  </a:t>
          </a:r>
          <a:r>
            <a:rPr lang="cs-CZ" sz="1200" kern="1200" dirty="0" smtClean="0"/>
            <a:t>Český jazyk pro 1. ročník  </a:t>
          </a:r>
          <a:endParaRPr lang="cs-CZ" sz="1200" kern="1200" dirty="0"/>
        </a:p>
      </dsp:txBody>
      <dsp:txXfrm>
        <a:off x="1140626" y="1061365"/>
        <a:ext cx="7215238" cy="365762"/>
      </dsp:txXfrm>
    </dsp:sp>
    <dsp:sp modelId="{555607BD-8A1D-4EBB-825A-8C74A1FB0FFC}">
      <dsp:nvSpPr>
        <dsp:cNvPr id="0" name=""/>
        <dsp:cNvSpPr/>
      </dsp:nvSpPr>
      <dsp:spPr>
        <a:xfrm>
          <a:off x="960126" y="1463050"/>
          <a:ext cx="365762" cy="3657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125402" y="1459502"/>
          <a:ext cx="7215238" cy="365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ČÍSLO PROJEKKTU: </a:t>
          </a:r>
          <a:r>
            <a:rPr lang="cs-CZ" sz="1200" kern="1200" dirty="0" smtClean="0"/>
            <a:t>2674/21/7.1.4/2011  </a:t>
          </a:r>
          <a:endParaRPr lang="cs-CZ" sz="1200" kern="1200" dirty="0"/>
        </a:p>
      </dsp:txBody>
      <dsp:txXfrm>
        <a:off x="1125402" y="1459502"/>
        <a:ext cx="7215238" cy="3657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596B4-25EA-4017-ABA2-69B57EF51E3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A8152-27F2-4835-ADE2-81BEADCCC3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596B4-25EA-4017-ABA2-69B57EF51E3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A8152-27F2-4835-ADE2-81BEADCCC3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596B4-25EA-4017-ABA2-69B57EF51E3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A8152-27F2-4835-ADE2-81BEADCCC3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596B4-25EA-4017-ABA2-69B57EF51E3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A8152-27F2-4835-ADE2-81BEADCCC3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596B4-25EA-4017-ABA2-69B57EF51E3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A8152-27F2-4835-ADE2-81BEADCCC3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596B4-25EA-4017-ABA2-69B57EF51E3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A8152-27F2-4835-ADE2-81BEADCCC3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596B4-25EA-4017-ABA2-69B57EF51E3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A8152-27F2-4835-ADE2-81BEADCCC3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596B4-25EA-4017-ABA2-69B57EF51E3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A8152-27F2-4835-ADE2-81BEADCCC3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596B4-25EA-4017-ABA2-69B57EF51E3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66A8152-27F2-4835-ADE2-81BEADCCC3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596B4-25EA-4017-ABA2-69B57EF51E3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A8152-27F2-4835-ADE2-81BEADCCC3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596B4-25EA-4017-ABA2-69B57EF51E3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A8152-27F2-4835-ADE2-81BEADCCC3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E5596B4-25EA-4017-ABA2-69B57EF51E3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66A8152-27F2-4835-ADE2-81BEADCCC34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7LWskvaBvbQ" TargetMode="External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mu%C5%BE&amp;ex=1" TargetMode="External"/><Relationship Id="rId2" Type="http://schemas.openxmlformats.org/officeDocument/2006/relationships/hyperlink" Target="http://christianbackgrounds.info/smile-pictures-wallpaper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7LWskvaBvbQ" TargetMode="External"/><Relationship Id="rId5" Type="http://schemas.openxmlformats.org/officeDocument/2006/relationships/hyperlink" Target="http://office.microsoft.com/cs-cz/images/results.aspx?qu=prase&amp;ex=1" TargetMode="External"/><Relationship Id="rId4" Type="http://schemas.openxmlformats.org/officeDocument/2006/relationships/hyperlink" Target="http://office.microsoft.com/cs-cz/images/results.aspx?qu=%C5%99%C3%ADzek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1088475274"/>
              </p:ext>
            </p:extLst>
          </p:nvPr>
        </p:nvGraphicFramePr>
        <p:xfrm>
          <a:off x="428596" y="928670"/>
          <a:ext cx="8358246" cy="2286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662" y="3643314"/>
            <a:ext cx="7848872" cy="2000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žáky 1.ročníku</a:t>
            </a:r>
          </a:p>
          <a:p>
            <a:r>
              <a:rPr lang="cs-CZ" dirty="0" smtClean="0"/>
              <a:t>je určen pro práci na interaktivní tabuli</a:t>
            </a:r>
          </a:p>
          <a:p>
            <a:r>
              <a:rPr lang="cs-CZ" dirty="0" smtClean="0"/>
              <a:t>slouží k procvičování prvních slabik, slov a vět</a:t>
            </a:r>
          </a:p>
          <a:p>
            <a:r>
              <a:rPr lang="cs-CZ" dirty="0" smtClean="0"/>
              <a:t>je určen pro rozvoj komunikativních dovedností</a:t>
            </a:r>
          </a:p>
          <a:p>
            <a:r>
              <a:rPr lang="cs-CZ" dirty="0" smtClean="0"/>
              <a:t>žáci skládají slova ze slabik, využívají skládací abecedu</a:t>
            </a:r>
          </a:p>
          <a:p>
            <a:r>
              <a:rPr lang="cs-CZ" dirty="0" smtClean="0"/>
              <a:t>cvičení paměti – žáci si zapamatují slova a doplňují je do vět</a:t>
            </a:r>
          </a:p>
          <a:p>
            <a:r>
              <a:rPr lang="cs-CZ" dirty="0" smtClean="0"/>
              <a:t>čtení s porozuměním</a:t>
            </a:r>
          </a:p>
          <a:p>
            <a:r>
              <a:rPr lang="cs-CZ" dirty="0" smtClean="0"/>
              <a:t>materiál byl pilotován a vytvořen  v 1. pololetí škol. roku 2012/2013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Slabiky se pomíchaly. Dovedeš poskládat ze slabik slova? Slova slož ze skládací abecedy.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9144000" cy="438912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1115616" y="3068960"/>
            <a:ext cx="10160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le</a:t>
            </a:r>
            <a:endParaRPr lang="cs-CZ" sz="2000" b="1" dirty="0"/>
          </a:p>
        </p:txBody>
      </p:sp>
      <p:sp>
        <p:nvSpPr>
          <p:cNvPr id="5" name="Obdélník 4"/>
          <p:cNvSpPr/>
          <p:nvPr/>
        </p:nvSpPr>
        <p:spPr>
          <a:xfrm>
            <a:off x="7020272" y="1916832"/>
            <a:ext cx="10160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ma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115616" y="1916832"/>
            <a:ext cx="10160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má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4139952" y="3068960"/>
            <a:ext cx="10160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ma</a:t>
            </a:r>
            <a:endParaRPr lang="cs-CZ" sz="2000" b="1" dirty="0"/>
          </a:p>
        </p:txBody>
      </p:sp>
      <p:sp>
        <p:nvSpPr>
          <p:cNvPr id="8" name="Obdélník 7"/>
          <p:cNvSpPr/>
          <p:nvPr/>
        </p:nvSpPr>
        <p:spPr>
          <a:xfrm>
            <a:off x="7020272" y="2996952"/>
            <a:ext cx="1016000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lé</a:t>
            </a:r>
            <a:endParaRPr lang="cs-CZ" sz="2000" b="1" dirty="0"/>
          </a:p>
        </p:txBody>
      </p:sp>
      <p:sp>
        <p:nvSpPr>
          <p:cNvPr id="9" name="Obdélník 8"/>
          <p:cNvSpPr/>
          <p:nvPr/>
        </p:nvSpPr>
        <p:spPr>
          <a:xfrm>
            <a:off x="4139952" y="1916832"/>
            <a:ext cx="10160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se</a:t>
            </a:r>
            <a:endParaRPr lang="cs-CZ" sz="2000" b="1" dirty="0"/>
          </a:p>
        </p:txBody>
      </p:sp>
      <p:sp>
        <p:nvSpPr>
          <p:cNvPr id="11" name="Elipsa 10"/>
          <p:cNvSpPr/>
          <p:nvPr/>
        </p:nvSpPr>
        <p:spPr>
          <a:xfrm>
            <a:off x="899592" y="5085184"/>
            <a:ext cx="1440160" cy="914400"/>
          </a:xfrm>
          <a:prstGeom prst="ellipse">
            <a:avLst/>
          </a:prstGeom>
          <a:solidFill>
            <a:srgbClr val="00B05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máma</a:t>
            </a:r>
            <a:endParaRPr lang="cs-CZ" sz="2000" b="1" dirty="0"/>
          </a:p>
        </p:txBody>
      </p:sp>
      <p:sp>
        <p:nvSpPr>
          <p:cNvPr id="12" name="Elipsa 11"/>
          <p:cNvSpPr/>
          <p:nvPr/>
        </p:nvSpPr>
        <p:spPr>
          <a:xfrm>
            <a:off x="3923928" y="5085184"/>
            <a:ext cx="1432159" cy="914400"/>
          </a:xfrm>
          <a:prstGeom prst="ellipse">
            <a:avLst/>
          </a:prstGeom>
          <a:solidFill>
            <a:srgbClr val="00B05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malé</a:t>
            </a:r>
            <a:endParaRPr lang="cs-CZ" sz="2000" b="1" dirty="0"/>
          </a:p>
        </p:txBody>
      </p:sp>
      <p:sp>
        <p:nvSpPr>
          <p:cNvPr id="13" name="Elipsa 12"/>
          <p:cNvSpPr/>
          <p:nvPr/>
        </p:nvSpPr>
        <p:spPr>
          <a:xfrm>
            <a:off x="6804248" y="5085184"/>
            <a:ext cx="1440160" cy="914400"/>
          </a:xfrm>
          <a:prstGeom prst="ellipse">
            <a:avLst/>
          </a:prstGeom>
          <a:solidFill>
            <a:srgbClr val="00B05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sele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z="20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/>
          </a:p>
          <a:p>
            <a:pPr>
              <a:buNone/>
            </a:pPr>
            <a:endParaRPr lang="cs-CZ" sz="2000" b="1" dirty="0" smtClean="0"/>
          </a:p>
        </p:txBody>
      </p:sp>
      <p:sp>
        <p:nvSpPr>
          <p:cNvPr id="4" name="Obdélník 3"/>
          <p:cNvSpPr/>
          <p:nvPr/>
        </p:nvSpPr>
        <p:spPr>
          <a:xfrm>
            <a:off x="827584" y="1556792"/>
            <a:ext cx="100811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pá</a:t>
            </a:r>
            <a:endParaRPr lang="cs-CZ" sz="2000" b="1" dirty="0"/>
          </a:p>
        </p:txBody>
      </p:sp>
      <p:sp>
        <p:nvSpPr>
          <p:cNvPr id="5" name="Obdélník 4"/>
          <p:cNvSpPr/>
          <p:nvPr/>
        </p:nvSpPr>
        <p:spPr>
          <a:xfrm>
            <a:off x="3923928" y="1556792"/>
            <a:ext cx="100811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la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6948264" y="1556792"/>
            <a:ext cx="100811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le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827584" y="2636912"/>
            <a:ext cx="100811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pi</a:t>
            </a:r>
            <a:endParaRPr lang="cs-CZ" sz="2000" b="1" dirty="0"/>
          </a:p>
        </p:txBody>
      </p:sp>
      <p:sp>
        <p:nvSpPr>
          <p:cNvPr id="8" name="Obdélník 7"/>
          <p:cNvSpPr/>
          <p:nvPr/>
        </p:nvSpPr>
        <p:spPr>
          <a:xfrm>
            <a:off x="3923928" y="2636912"/>
            <a:ext cx="100811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lí</a:t>
            </a:r>
            <a:endParaRPr lang="cs-CZ" sz="2000" b="1" dirty="0"/>
          </a:p>
        </p:txBody>
      </p:sp>
      <p:sp>
        <p:nvSpPr>
          <p:cNvPr id="9" name="Obdélník 8"/>
          <p:cNvSpPr/>
          <p:nvPr/>
        </p:nvSpPr>
        <p:spPr>
          <a:xfrm>
            <a:off x="6948264" y="2636912"/>
            <a:ext cx="100811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pí</a:t>
            </a:r>
            <a:endParaRPr lang="cs-CZ" sz="2000" b="1" dirty="0"/>
          </a:p>
        </p:txBody>
      </p:sp>
      <p:sp>
        <p:nvSpPr>
          <p:cNvPr id="10" name="Elipsa 9"/>
          <p:cNvSpPr/>
          <p:nvPr/>
        </p:nvSpPr>
        <p:spPr>
          <a:xfrm>
            <a:off x="755576" y="5085184"/>
            <a:ext cx="1448632" cy="914400"/>
          </a:xfrm>
          <a:prstGeom prst="ellipse">
            <a:avLst/>
          </a:prstGeom>
          <a:solidFill>
            <a:srgbClr val="00B05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pálí</a:t>
            </a:r>
            <a:endParaRPr lang="cs-CZ" sz="2000" b="1" dirty="0"/>
          </a:p>
        </p:txBody>
      </p:sp>
      <p:sp>
        <p:nvSpPr>
          <p:cNvPr id="11" name="Elipsa 10"/>
          <p:cNvSpPr/>
          <p:nvPr/>
        </p:nvSpPr>
        <p:spPr>
          <a:xfrm>
            <a:off x="3779912" y="5085184"/>
            <a:ext cx="1368152" cy="914400"/>
          </a:xfrm>
          <a:prstGeom prst="ellipse">
            <a:avLst/>
          </a:prstGeom>
          <a:solidFill>
            <a:srgbClr val="00B05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pila</a:t>
            </a:r>
            <a:endParaRPr lang="cs-CZ" sz="2000" b="1" dirty="0"/>
          </a:p>
        </p:txBody>
      </p:sp>
      <p:sp>
        <p:nvSpPr>
          <p:cNvPr id="12" name="Elipsa 11"/>
          <p:cNvSpPr/>
          <p:nvPr/>
        </p:nvSpPr>
        <p:spPr>
          <a:xfrm>
            <a:off x="6804248" y="5085184"/>
            <a:ext cx="1368152" cy="914400"/>
          </a:xfrm>
          <a:prstGeom prst="ellipse">
            <a:avLst/>
          </a:prstGeom>
          <a:solidFill>
            <a:srgbClr val="00B05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lepí</a:t>
            </a:r>
            <a:endParaRPr lang="cs-CZ" sz="2000" b="1" dirty="0"/>
          </a:p>
        </p:txBody>
      </p:sp>
      <p:sp>
        <p:nvSpPr>
          <p:cNvPr id="13" name="Elipsa 12"/>
          <p:cNvSpPr/>
          <p:nvPr/>
        </p:nvSpPr>
        <p:spPr>
          <a:xfrm>
            <a:off x="5292080" y="5085184"/>
            <a:ext cx="1368152" cy="914400"/>
          </a:xfrm>
          <a:prstGeom prst="ellipse">
            <a:avLst/>
          </a:prstGeom>
          <a:solidFill>
            <a:srgbClr val="00B05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lapá</a:t>
            </a:r>
            <a:endParaRPr lang="cs-CZ" sz="2000" b="1" dirty="0"/>
          </a:p>
        </p:txBody>
      </p:sp>
      <p:sp>
        <p:nvSpPr>
          <p:cNvPr id="14" name="Elipsa 13"/>
          <p:cNvSpPr/>
          <p:nvPr/>
        </p:nvSpPr>
        <p:spPr>
          <a:xfrm>
            <a:off x="2339752" y="5085184"/>
            <a:ext cx="1368152" cy="914400"/>
          </a:xfrm>
          <a:prstGeom prst="ellipse">
            <a:avLst/>
          </a:prstGeom>
          <a:solidFill>
            <a:srgbClr val="00B05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smtClean="0"/>
              <a:t>lapí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Přečti si pozorně věty a zkus si některé zapamatovat.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4000" dirty="0" smtClean="0"/>
              <a:t>    Ema   solí.</a:t>
            </a:r>
          </a:p>
          <a:p>
            <a:pPr>
              <a:buNone/>
            </a:pPr>
            <a:r>
              <a:rPr lang="cs-CZ" sz="4000" dirty="0" smtClean="0"/>
              <a:t>    Pepa   papá.</a:t>
            </a:r>
          </a:p>
          <a:p>
            <a:pPr>
              <a:buNone/>
            </a:pPr>
            <a:r>
              <a:rPr lang="cs-CZ" sz="4000" dirty="0" smtClean="0"/>
              <a:t>    Ola   umí.</a:t>
            </a:r>
          </a:p>
          <a:p>
            <a:pPr>
              <a:buNone/>
            </a:pPr>
            <a:r>
              <a:rPr lang="cs-CZ" sz="4000" dirty="0" smtClean="0"/>
              <a:t>    Ela   pase.</a:t>
            </a:r>
          </a:p>
          <a:p>
            <a:pPr>
              <a:buNone/>
            </a:pPr>
            <a:r>
              <a:rPr lang="cs-CZ" sz="4000" dirty="0" smtClean="0"/>
              <a:t>    Sam   spí.</a:t>
            </a:r>
          </a:p>
          <a:p>
            <a:pPr>
              <a:buNone/>
            </a:pPr>
            <a:r>
              <a:rPr lang="cs-CZ" sz="4000" dirty="0" smtClean="0"/>
              <a:t>    </a:t>
            </a:r>
            <a:r>
              <a:rPr lang="cs-CZ" sz="4000" dirty="0" err="1" smtClean="0"/>
              <a:t>Ála</a:t>
            </a:r>
            <a:r>
              <a:rPr lang="cs-CZ" sz="4000" dirty="0" smtClean="0"/>
              <a:t>   láme.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Doplň věty, které si pamatuješ. Věty skládej za pomoci skládací abecedy.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Ema __________________________________.</a:t>
            </a:r>
          </a:p>
          <a:p>
            <a:pPr>
              <a:buNone/>
            </a:pPr>
            <a:r>
              <a:rPr lang="cs-CZ" dirty="0" smtClean="0"/>
              <a:t>Pepa__________________________________.</a:t>
            </a:r>
          </a:p>
          <a:p>
            <a:pPr>
              <a:buNone/>
            </a:pPr>
            <a:r>
              <a:rPr lang="cs-CZ" dirty="0" smtClean="0"/>
              <a:t>Ola ___________________________________.</a:t>
            </a:r>
          </a:p>
          <a:p>
            <a:pPr>
              <a:buNone/>
            </a:pPr>
            <a:r>
              <a:rPr lang="cs-CZ" dirty="0" smtClean="0"/>
              <a:t>Ela____________________________________.</a:t>
            </a:r>
          </a:p>
          <a:p>
            <a:pPr>
              <a:buNone/>
            </a:pPr>
            <a:r>
              <a:rPr lang="cs-CZ" dirty="0" smtClean="0"/>
              <a:t>Sam __________________________________.</a:t>
            </a:r>
          </a:p>
          <a:p>
            <a:pPr>
              <a:buNone/>
            </a:pPr>
            <a:r>
              <a:rPr lang="cs-CZ" dirty="0" err="1" smtClean="0"/>
              <a:t>Ála</a:t>
            </a:r>
            <a:r>
              <a:rPr lang="cs-CZ" dirty="0" smtClean="0"/>
              <a:t> ___________________________________.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547664" y="2420888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solí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3356992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umí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4797152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láme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7664" y="2924944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papá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3861048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pase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47664" y="4365104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spí</a:t>
            </a:r>
            <a:endParaRPr lang="cs-CZ" sz="2400" b="1" dirty="0"/>
          </a:p>
        </p:txBody>
      </p:sp>
      <p:pic>
        <p:nvPicPr>
          <p:cNvPr id="17410" name="Picture 2" descr="anime,chlapci,chorý,dospívající,mající závratě,manga,mladiství,nechutný,nemocný,obličeje,osoby,šilhavé oči,šilhavý,závratě,ztělesně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8640"/>
            <a:ext cx="6372200" cy="6552728"/>
          </a:xfrm>
          <a:prstGeom prst="rect">
            <a:avLst/>
          </a:prstGeom>
          <a:noFill/>
        </p:spPr>
      </p:pic>
      <p:pic>
        <p:nvPicPr>
          <p:cNvPr id="17412" name="Picture 4" descr="hlavní jídla,hotdogy,jídla,jídlo,kečupy,koření,masa,obědy,párky,stolování,večeř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188640"/>
            <a:ext cx="3095625" cy="309562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4" descr="hlavní jídla,hotdogy,jídla,jídlo,kečupy,koření,masa,obědy,párky,stolování,večeř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852936"/>
            <a:ext cx="3095625" cy="309562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Čti pozorně a správně. Vyber si větu, slož ji ze skládací abecedy a nakresli k ní obrázek.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517856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Pepa   má   sele.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Míla   má   mísu   masa.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Ola   má   sílu.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Maso   se    mele   a   solí.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Malá  Ola   má   mámu.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Ela,   Ema   a   Ola   umí                 .  </a:t>
            </a:r>
            <a:endParaRPr lang="cs-CZ" sz="2000" b="1" dirty="0"/>
          </a:p>
        </p:txBody>
      </p:sp>
      <p:sp>
        <p:nvSpPr>
          <p:cNvPr id="5" name="Veselý obličej 4"/>
          <p:cNvSpPr/>
          <p:nvPr/>
        </p:nvSpPr>
        <p:spPr>
          <a:xfrm>
            <a:off x="3419872" y="5733256"/>
            <a:ext cx="720080" cy="576064"/>
          </a:xfrm>
          <a:prstGeom prst="smileyFac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386" name="Picture 2" descr="čuníci,karikatury,prasata,sport,volný čas,závěsné létání,zvířat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276872"/>
            <a:ext cx="5112568" cy="41764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0.00024 C 0.37066 -0.03078 0.7415 -0.06157 0.83802 -0.15647 C 0.93455 -0.25138 0.57865 -0.45022 0.57969 -0.56921 C 0.58073 -0.68842 0.8 -0.82059 0.8441 -0.87083 " pathEditMode="relative" ptsTypes="aaaA">
                                      <p:cBhvr>
                                        <p:cTn id="12" dur="2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JSI ŠIKULKA!!!</a:t>
            </a:r>
            <a:endParaRPr lang="cs-CZ" dirty="0"/>
          </a:p>
        </p:txBody>
      </p:sp>
      <p:pic>
        <p:nvPicPr>
          <p:cNvPr id="4" name="Zástupný symbol pro obsah 3" descr="smile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45708" y="1935163"/>
            <a:ext cx="5852583" cy="4389437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187624" y="5877272"/>
            <a:ext cx="5500726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ZAZPÍVEJ SI SE MNOU !!!</a:t>
            </a: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Veselý obličej 6">
            <a:hlinkClick r:id="rId3"/>
          </p:cNvPr>
          <p:cNvSpPr/>
          <p:nvPr/>
        </p:nvSpPr>
        <p:spPr>
          <a:xfrm>
            <a:off x="6516216" y="5877272"/>
            <a:ext cx="504056" cy="50405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hlinkClick r:id="rId2"/>
              </a:rPr>
              <a:t>http://christianbackgrounds.info/smile-pictures-wallpapers/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=mu%C5%BE&amp;ex=1#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:MC900440518|</a:t>
            </a:r>
            <a:r>
              <a:rPr lang="cs-CZ" dirty="0" err="1" smtClean="0">
                <a:hlinkClick r:id="rId3"/>
              </a:rPr>
              <a:t>mt</a:t>
            </a:r>
            <a:r>
              <a:rPr lang="cs-CZ" dirty="0" smtClean="0">
                <a:hlinkClick r:id="rId3"/>
              </a:rPr>
              <a:t>:1|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results.aspx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qu</a:t>
            </a:r>
            <a:r>
              <a:rPr lang="cs-CZ" dirty="0" smtClean="0">
                <a:hlinkClick r:id="rId4"/>
              </a:rPr>
              <a:t>=%C5%99%C3%</a:t>
            </a:r>
            <a:r>
              <a:rPr lang="cs-CZ" dirty="0" err="1" smtClean="0">
                <a:hlinkClick r:id="rId4"/>
              </a:rPr>
              <a:t>ADzek</a:t>
            </a:r>
            <a:r>
              <a:rPr lang="cs-CZ" dirty="0" smtClean="0">
                <a:hlinkClick r:id="rId4"/>
              </a:rPr>
              <a:t>&amp;ex=1#</a:t>
            </a:r>
            <a:r>
              <a:rPr lang="cs-CZ" dirty="0" err="1" smtClean="0">
                <a:hlinkClick r:id="rId4"/>
              </a:rPr>
              <a:t>ai</a:t>
            </a:r>
            <a:r>
              <a:rPr lang="cs-CZ" dirty="0" smtClean="0">
                <a:hlinkClick r:id="rId4"/>
              </a:rPr>
              <a:t>:MC900233493|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http://office.</a:t>
            </a:r>
            <a:r>
              <a:rPr lang="cs-CZ" dirty="0" err="1" smtClean="0">
                <a:hlinkClick r:id="rId5"/>
              </a:rPr>
              <a:t>microsoft.com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cs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results.aspx</a:t>
            </a:r>
            <a:r>
              <a:rPr lang="cs-CZ" dirty="0" smtClean="0">
                <a:hlinkClick r:id="rId5"/>
              </a:rPr>
              <a:t>?</a:t>
            </a:r>
            <a:r>
              <a:rPr lang="cs-CZ" dirty="0" err="1" smtClean="0">
                <a:hlinkClick r:id="rId5"/>
              </a:rPr>
              <a:t>qu</a:t>
            </a:r>
            <a:r>
              <a:rPr lang="cs-CZ" dirty="0" smtClean="0">
                <a:hlinkClick r:id="rId5"/>
              </a:rPr>
              <a:t>=prase&amp;ex=1#</a:t>
            </a:r>
            <a:r>
              <a:rPr lang="cs-CZ" dirty="0" err="1" smtClean="0">
                <a:hlinkClick r:id="rId5"/>
              </a:rPr>
              <a:t>ai</a:t>
            </a:r>
            <a:r>
              <a:rPr lang="cs-CZ" dirty="0" smtClean="0">
                <a:hlinkClick r:id="rId5"/>
              </a:rPr>
              <a:t>:MC900215502|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youtube.com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watch</a:t>
            </a:r>
            <a:r>
              <a:rPr lang="cs-CZ" dirty="0" smtClean="0">
                <a:hlinkClick r:id="rId6"/>
              </a:rPr>
              <a:t>?v=7LWskvaBvbQ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101</TotalTime>
  <Words>306</Words>
  <Application>Microsoft Office PowerPoint</Application>
  <PresentationFormat>Předvádění na obrazovce (4:3)</PresentationFormat>
  <Paragraphs>100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ANOTACE</vt:lpstr>
      <vt:lpstr>Slabiky se pomíchaly. Dovedeš poskládat ze slabik slova? Slova slož ze skládací abecedy.</vt:lpstr>
      <vt:lpstr>Snímek 4</vt:lpstr>
      <vt:lpstr>Přečti si pozorně věty a zkus si některé zapamatovat.</vt:lpstr>
      <vt:lpstr>Doplň věty, které si pamatuješ. Věty skládej za pomoci skládací abecedy.</vt:lpstr>
      <vt:lpstr>Čti pozorně a správně. Vyber si větu, slož ji ze skládací abecedy a nakresli k ní obrázek.</vt:lpstr>
      <vt:lpstr>JSI ŠIKULKA!!!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RADEK</dc:creator>
  <cp:lastModifiedBy>RADEK</cp:lastModifiedBy>
  <cp:revision>18</cp:revision>
  <dcterms:created xsi:type="dcterms:W3CDTF">2012-08-21T17:17:27Z</dcterms:created>
  <dcterms:modified xsi:type="dcterms:W3CDTF">2013-08-27T18:22:14Z</dcterms:modified>
</cp:coreProperties>
</file>