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VY_32_ INOVACE_ 12_ </a:t>
          </a:r>
          <a:r>
            <a:rPr lang="cs-CZ" sz="1000" dirty="0" smtClean="0"/>
            <a:t>20  Slabiky se souhláskami m,s,p,l. Čtení jednoduchých slov. Popletené pohádky.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pro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 custLinFactNeighborX="-332" custLinFactNeighborY="-2368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48FD05-3708-4859-8F2A-DBD55CD326C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A89A8F2C-B52B-4860-B825-6B4A467A0545}" type="presOf" srcId="{D9242A4C-F33A-42E2-BFA4-EC80805DCD32}" destId="{5A434D34-FA65-40B0-A4CE-3A1E2B14A215}" srcOrd="1" destOrd="0" presId="urn:microsoft.com/office/officeart/2005/8/layout/target3"/>
    <dgm:cxn modelId="{41C94AE0-29F2-4EF4-A774-FC9BBC672A5A}" type="presOf" srcId="{A4836DAF-3E6B-4198-A089-B3C0D0384F2B}" destId="{36B74B1E-3C18-4C06-BA03-CB2EB266F8FF}" srcOrd="1" destOrd="0" presId="urn:microsoft.com/office/officeart/2005/8/layout/target3"/>
    <dgm:cxn modelId="{62B09FF0-B90A-490D-AF8C-B8D4A5E2B018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982A3686-CEC5-47AE-BED1-55407548C082}" type="presOf" srcId="{ABD4D77B-BA54-4DFB-A762-4C734220F9AA}" destId="{A6703DA5-6D74-4C8B-9C82-31DC93531BC2}" srcOrd="1" destOrd="0" presId="urn:microsoft.com/office/officeart/2005/8/layout/target3"/>
    <dgm:cxn modelId="{4B9822CC-8291-4308-AD13-CB849BD339E3}" type="presOf" srcId="{FFA013E9-5C5D-404D-8688-08171EA7A387}" destId="{359A210A-E8C9-4FD6-9BC7-434F4455A6B5}" srcOrd="1" destOrd="0" presId="urn:microsoft.com/office/officeart/2005/8/layout/target3"/>
    <dgm:cxn modelId="{A88AF6DC-1304-427E-9753-839A043C60D7}" type="presOf" srcId="{DAAD5A11-3EBC-47AE-AB1C-4F1B938732A7}" destId="{2D933DCE-BBEA-46A5-98BC-CA41A7DBB761}" srcOrd="0" destOrd="0" presId="urn:microsoft.com/office/officeart/2005/8/layout/target3"/>
    <dgm:cxn modelId="{B72F9C64-A461-4B91-B764-12A99AAECFAA}" type="presOf" srcId="{1D895EAB-76A7-41C6-9C6C-7D303AD4C23C}" destId="{347D85BD-7382-4413-9298-D06CC996458A}" srcOrd="0" destOrd="0" presId="urn:microsoft.com/office/officeart/2005/8/layout/target3"/>
    <dgm:cxn modelId="{6E0F0642-562B-48DB-91A5-FB2024B48A00}" type="presOf" srcId="{FFA013E9-5C5D-404D-8688-08171EA7A387}" destId="{E1DA18CB-4B0A-4D0C-9459-15C4B327891F}" srcOrd="0" destOrd="0" presId="urn:microsoft.com/office/officeart/2005/8/layout/target3"/>
    <dgm:cxn modelId="{7D635B37-BDED-4E2C-849D-40658FBB0BC3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E8293D66-DF8F-4D10-AA0C-685C9B67EBD7}" type="presOf" srcId="{D9242A4C-F33A-42E2-BFA4-EC80805DCD32}" destId="{7DDB6D97-C311-42E1-B77C-B194BAE75773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D4A78CC-3527-45CB-98D1-6BC7F80F88E3}" type="presParOf" srcId="{2D933DCE-BBEA-46A5-98BC-CA41A7DBB761}" destId="{D3A73299-62A4-4767-8E25-C16133A0B902}" srcOrd="0" destOrd="0" presId="urn:microsoft.com/office/officeart/2005/8/layout/target3"/>
    <dgm:cxn modelId="{288FD9BC-275D-4DF1-847F-946AC9C733D6}" type="presParOf" srcId="{2D933DCE-BBEA-46A5-98BC-CA41A7DBB761}" destId="{EE30B2AF-DDC9-42DB-9092-5595C6257A57}" srcOrd="1" destOrd="0" presId="urn:microsoft.com/office/officeart/2005/8/layout/target3"/>
    <dgm:cxn modelId="{251C67F7-011F-4955-8EA9-79A61704FCA1}" type="presParOf" srcId="{2D933DCE-BBEA-46A5-98BC-CA41A7DBB761}" destId="{E1DA18CB-4B0A-4D0C-9459-15C4B327891F}" srcOrd="2" destOrd="0" presId="urn:microsoft.com/office/officeart/2005/8/layout/target3"/>
    <dgm:cxn modelId="{A709DF96-94D8-4226-ABAA-6F51E4F958C7}" type="presParOf" srcId="{2D933DCE-BBEA-46A5-98BC-CA41A7DBB761}" destId="{29996EEB-8589-4AED-9C98-E2204A026234}" srcOrd="3" destOrd="0" presId="urn:microsoft.com/office/officeart/2005/8/layout/target3"/>
    <dgm:cxn modelId="{60448405-76F5-4E6D-AAB2-1B6B3BBAE603}" type="presParOf" srcId="{2D933DCE-BBEA-46A5-98BC-CA41A7DBB761}" destId="{056AE7B2-579D-40D1-A57C-4E33BFED76BE}" srcOrd="4" destOrd="0" presId="urn:microsoft.com/office/officeart/2005/8/layout/target3"/>
    <dgm:cxn modelId="{F2167EDD-A30E-4008-BE7D-81D18474A56F}" type="presParOf" srcId="{2D933DCE-BBEA-46A5-98BC-CA41A7DBB761}" destId="{4F0AD45D-7E6A-4C4A-90DF-90E27C4B175D}" srcOrd="5" destOrd="0" presId="urn:microsoft.com/office/officeart/2005/8/layout/target3"/>
    <dgm:cxn modelId="{D1B944E4-3268-41FF-9772-764F1C480B1A}" type="presParOf" srcId="{2D933DCE-BBEA-46A5-98BC-CA41A7DBB761}" destId="{1804A346-BBD3-438B-AE0F-7BEBB1E2AF96}" srcOrd="6" destOrd="0" presId="urn:microsoft.com/office/officeart/2005/8/layout/target3"/>
    <dgm:cxn modelId="{0AAF395B-5570-462E-9D6C-0A22180F0D3C}" type="presParOf" srcId="{2D933DCE-BBEA-46A5-98BC-CA41A7DBB761}" destId="{60CB9877-708D-4C64-AA73-CFD3F3076BC2}" srcOrd="7" destOrd="0" presId="urn:microsoft.com/office/officeart/2005/8/layout/target3"/>
    <dgm:cxn modelId="{540B111A-1653-4FBB-BCCA-717A98463E93}" type="presParOf" srcId="{2D933DCE-BBEA-46A5-98BC-CA41A7DBB761}" destId="{347D85BD-7382-4413-9298-D06CC996458A}" srcOrd="8" destOrd="0" presId="urn:microsoft.com/office/officeart/2005/8/layout/target3"/>
    <dgm:cxn modelId="{315C0D81-18A9-4DCA-9FB1-CCB63C0E78B6}" type="presParOf" srcId="{2D933DCE-BBEA-46A5-98BC-CA41A7DBB761}" destId="{C4DD5B9C-4D9E-449D-A063-107A759DF3D1}" srcOrd="9" destOrd="0" presId="urn:microsoft.com/office/officeart/2005/8/layout/target3"/>
    <dgm:cxn modelId="{8FC56984-5800-41B6-892B-7ACE1379D039}" type="presParOf" srcId="{2D933DCE-BBEA-46A5-98BC-CA41A7DBB761}" destId="{CD515E15-5457-47F2-8109-A2A59D66C930}" srcOrd="10" destOrd="0" presId="urn:microsoft.com/office/officeart/2005/8/layout/target3"/>
    <dgm:cxn modelId="{AB2C3B88-84DA-4510-9114-EC494F27992E}" type="presParOf" srcId="{2D933DCE-BBEA-46A5-98BC-CA41A7DBB761}" destId="{7DDB6D97-C311-42E1-B77C-B194BAE75773}" srcOrd="11" destOrd="0" presId="urn:microsoft.com/office/officeart/2005/8/layout/target3"/>
    <dgm:cxn modelId="{927FDA26-115D-407F-AF0D-5B3987EB89FF}" type="presParOf" srcId="{2D933DCE-BBEA-46A5-98BC-CA41A7DBB761}" destId="{DE2B4424-17B1-4404-A13F-04051C43B79D}" srcOrd="12" destOrd="0" presId="urn:microsoft.com/office/officeart/2005/8/layout/target3"/>
    <dgm:cxn modelId="{4B2F62A5-D14D-4F7E-91DF-3B676CE78424}" type="presParOf" srcId="{2D933DCE-BBEA-46A5-98BC-CA41A7DBB761}" destId="{555607BD-8A1D-4EBB-825A-8C74A1FB0FFC}" srcOrd="13" destOrd="0" presId="urn:microsoft.com/office/officeart/2005/8/layout/target3"/>
    <dgm:cxn modelId="{F8BFDA6C-8007-4404-B34A-8B5090599F3F}" type="presParOf" srcId="{2D933DCE-BBEA-46A5-98BC-CA41A7DBB761}" destId="{AAB7E4A6-9D01-402C-9D7A-6D30767F0B58}" srcOrd="14" destOrd="0" presId="urn:microsoft.com/office/officeart/2005/8/layout/target3"/>
    <dgm:cxn modelId="{B7C3BE15-A2F5-4206-9ED2-A25042583F9F}" type="presParOf" srcId="{2D933DCE-BBEA-46A5-98BC-CA41A7DBB761}" destId="{359A210A-E8C9-4FD6-9BC7-434F4455A6B5}" srcOrd="15" destOrd="0" presId="urn:microsoft.com/office/officeart/2005/8/layout/target3"/>
    <dgm:cxn modelId="{422ABDF1-8C3F-4499-845A-B96B21041FFD}" type="presParOf" srcId="{2D933DCE-BBEA-46A5-98BC-CA41A7DBB761}" destId="{36B74B1E-3C18-4C06-BA03-CB2EB266F8FF}" srcOrd="16" destOrd="0" presId="urn:microsoft.com/office/officeart/2005/8/layout/target3"/>
    <dgm:cxn modelId="{C46F1094-4D4D-436A-B844-AE77A925A267}" type="presParOf" srcId="{2D933DCE-BBEA-46A5-98BC-CA41A7DBB761}" destId="{94413E88-B296-45A5-9057-6B5765B63A8F}" srcOrd="17" destOrd="0" presId="urn:microsoft.com/office/officeart/2005/8/layout/target3"/>
    <dgm:cxn modelId="{799C6DFF-4956-468E-9CAA-D1247DA06697}" type="presParOf" srcId="{2D933DCE-BBEA-46A5-98BC-CA41A7DBB761}" destId="{5A434D34-FA65-40B0-A4CE-3A1E2B14A215}" srcOrd="18" destOrd="0" presId="urn:microsoft.com/office/officeart/2005/8/layout/target3"/>
    <dgm:cxn modelId="{7F3135A7-F658-4945-A439-D2D915A43BF6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19053" y="700128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VY_32_ INOVACE_ 12_ </a:t>
          </a:r>
          <a:r>
            <a:rPr lang="cs-CZ" sz="1000" kern="1200" dirty="0" smtClean="0"/>
            <a:t>20  Slabiky se souhláskami m,s,p,l. Čtení jednoduchých slov. Popletené pohádky.</a:t>
          </a:r>
          <a:endParaRPr lang="cs-CZ" sz="1200" kern="1200" dirty="0"/>
        </a:p>
      </dsp:txBody>
      <dsp:txXfrm>
        <a:off x="1119053" y="700128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pro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070BA61-F935-4FCD-A7BB-6CECF292D891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3E8F6BC-00E4-4729-A1FF-64218C799C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3dCQYlxWk4" TargetMode="External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oza&amp;ex=1" TargetMode="External"/><Relationship Id="rId3" Type="http://schemas.openxmlformats.org/officeDocument/2006/relationships/hyperlink" Target="http://office.microsoft.com/cs-cz/images/results.aspx?qu=princezna&amp;ex=1" TargetMode="External"/><Relationship Id="rId7" Type="http://schemas.openxmlformats.org/officeDocument/2006/relationships/hyperlink" Target="http://office.microsoft.com/cs-cz/images/results.aspx?qu=karkulka&amp;ex=1" TargetMode="External"/><Relationship Id="rId2" Type="http://schemas.openxmlformats.org/officeDocument/2006/relationships/hyperlink" Target="http://christianbackgrounds.info/smile-pictures-wallpap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trpaslik&amp;ex=1" TargetMode="External"/><Relationship Id="rId5" Type="http://schemas.openxmlformats.org/officeDocument/2006/relationships/hyperlink" Target="http://office.microsoft.com/cs-cz/images/results.aspx?qu=koblich&amp;ex=1" TargetMode="External"/><Relationship Id="rId10" Type="http://schemas.openxmlformats.org/officeDocument/2006/relationships/hyperlink" Target="http://office.microsoft.com/cs-cz/images/results.aspx?qu=pes&amp;ex=1" TargetMode="External"/><Relationship Id="rId4" Type="http://schemas.openxmlformats.org/officeDocument/2006/relationships/hyperlink" Target="http://office.microsoft.com/cs-cz/images/results.aspx?qu=chaloupka&amp;ex=1" TargetMode="External"/><Relationship Id="rId9" Type="http://schemas.openxmlformats.org/officeDocument/2006/relationships/hyperlink" Target="http://office.microsoft.com/cs-cz/images/results.aspx?qu=osel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088475274"/>
              </p:ext>
            </p:extLst>
          </p:nvPr>
        </p:nvGraphicFramePr>
        <p:xfrm>
          <a:off x="428596" y="928670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662" y="3643314"/>
            <a:ext cx="784887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žáky 1.ročníku</a:t>
            </a:r>
          </a:p>
          <a:p>
            <a:r>
              <a:rPr lang="cs-CZ" dirty="0" smtClean="0"/>
              <a:t>je určen pro práci na interaktivní tabuli</a:t>
            </a:r>
          </a:p>
          <a:p>
            <a:r>
              <a:rPr lang="cs-CZ" dirty="0" smtClean="0"/>
              <a:t>slouží k rozvoji slovní zásoby a komunikativních dovedností</a:t>
            </a:r>
          </a:p>
          <a:p>
            <a:r>
              <a:rPr lang="cs-CZ" dirty="0" smtClean="0"/>
              <a:t>čtení prvních slabik, slov</a:t>
            </a:r>
          </a:p>
          <a:p>
            <a:r>
              <a:rPr lang="cs-CZ" dirty="0" smtClean="0"/>
              <a:t>žáci využívají skládací abecedu</a:t>
            </a:r>
          </a:p>
          <a:p>
            <a:r>
              <a:rPr lang="cs-CZ" dirty="0" smtClean="0"/>
              <a:t>čtení s porozuměním </a:t>
            </a:r>
          </a:p>
          <a:p>
            <a:r>
              <a:rPr lang="cs-CZ" dirty="0" smtClean="0"/>
              <a:t>dramatizace pohádky</a:t>
            </a:r>
          </a:p>
          <a:p>
            <a:r>
              <a:rPr lang="cs-CZ" dirty="0" smtClean="0"/>
              <a:t>materiál byl vytvořen a pilotován v 1. pololetí škol. roku 2012/2013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Čti pozorně sloupce slabik.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435280" cy="4896544"/>
          </a:xfrm>
        </p:spPr>
        <p:txBody>
          <a:bodyPr numCol="1">
            <a:normAutofit lnSpcReduction="10000"/>
          </a:bodyPr>
          <a:lstStyle/>
          <a:p>
            <a:pPr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3200" b="1" dirty="0" smtClean="0"/>
          </a:p>
          <a:p>
            <a:pPr>
              <a:buNone/>
            </a:pPr>
            <a:r>
              <a:rPr lang="cs-CZ" sz="3200" b="1" dirty="0" smtClean="0"/>
              <a:t>      </a:t>
            </a:r>
            <a:r>
              <a:rPr lang="cs-CZ" sz="3200" b="1" dirty="0" err="1" smtClean="0"/>
              <a:t>ma</a:t>
            </a:r>
            <a:r>
              <a:rPr lang="cs-CZ" sz="3200" b="1" dirty="0" smtClean="0"/>
              <a:t>              </a:t>
            </a:r>
            <a:r>
              <a:rPr lang="cs-CZ" sz="3200" b="1" dirty="0" err="1" smtClean="0"/>
              <a:t>so</a:t>
            </a:r>
            <a:r>
              <a:rPr lang="cs-CZ" sz="3200" b="1" dirty="0" smtClean="0"/>
              <a:t>                </a:t>
            </a:r>
            <a:r>
              <a:rPr lang="cs-CZ" sz="3200" b="1" dirty="0" err="1" smtClean="0"/>
              <a:t>pe</a:t>
            </a:r>
            <a:r>
              <a:rPr lang="cs-CZ" sz="3200" b="1" dirty="0" smtClean="0"/>
              <a:t>                 </a:t>
            </a:r>
            <a:r>
              <a:rPr lang="cs-CZ" sz="3200" b="1" dirty="0" err="1" smtClean="0"/>
              <a:t>lu</a:t>
            </a:r>
            <a:endParaRPr lang="cs-CZ" sz="3200" b="1" dirty="0" smtClean="0"/>
          </a:p>
          <a:p>
            <a:pPr algn="ctr">
              <a:buNone/>
            </a:pPr>
            <a:endParaRPr lang="cs-CZ" sz="3200" b="1" dirty="0"/>
          </a:p>
          <a:p>
            <a:pPr>
              <a:buNone/>
            </a:pPr>
            <a:r>
              <a:rPr lang="cs-CZ" sz="3200" b="1" dirty="0" smtClean="0"/>
              <a:t>      </a:t>
            </a:r>
            <a:r>
              <a:rPr lang="cs-CZ" sz="3200" b="1" dirty="0" err="1" smtClean="0"/>
              <a:t>pů</a:t>
            </a:r>
            <a:r>
              <a:rPr lang="cs-CZ" sz="3200" b="1" dirty="0" smtClean="0"/>
              <a:t>               li                  </a:t>
            </a:r>
            <a:r>
              <a:rPr lang="cs-CZ" sz="3200" b="1" dirty="0" err="1" smtClean="0"/>
              <a:t>sá</a:t>
            </a:r>
            <a:r>
              <a:rPr lang="cs-CZ" sz="3200" b="1" dirty="0" smtClean="0"/>
              <a:t>                 </a:t>
            </a:r>
            <a:r>
              <a:rPr lang="cs-CZ" sz="3200" b="1" dirty="0" err="1" smtClean="0"/>
              <a:t>pa</a:t>
            </a:r>
            <a:endParaRPr lang="cs-CZ" sz="3200" b="1" dirty="0" smtClean="0"/>
          </a:p>
          <a:p>
            <a:pPr algn="ctr">
              <a:buNone/>
            </a:pPr>
            <a:endParaRPr lang="cs-CZ" sz="3200" b="1" dirty="0" smtClean="0"/>
          </a:p>
          <a:p>
            <a:pPr>
              <a:buNone/>
            </a:pPr>
            <a:r>
              <a:rPr lang="cs-CZ" sz="3200" b="1" dirty="0" smtClean="0"/>
              <a:t>      </a:t>
            </a:r>
            <a:r>
              <a:rPr lang="cs-CZ" sz="3200" b="1" dirty="0" err="1" smtClean="0"/>
              <a:t>le</a:t>
            </a:r>
            <a:r>
              <a:rPr lang="cs-CZ" sz="3200" b="1" dirty="0" smtClean="0"/>
              <a:t>                 </a:t>
            </a:r>
            <a:r>
              <a:rPr lang="cs-CZ" sz="3200" b="1" dirty="0" err="1" smtClean="0"/>
              <a:t>lú</a:t>
            </a:r>
            <a:r>
              <a:rPr lang="cs-CZ" sz="3200" b="1" dirty="0" smtClean="0"/>
              <a:t>                </a:t>
            </a:r>
            <a:r>
              <a:rPr lang="cs-CZ" sz="3200" b="1" dirty="0" err="1" smtClean="0"/>
              <a:t>mo</a:t>
            </a:r>
            <a:r>
              <a:rPr lang="cs-CZ" sz="3200" b="1" dirty="0" smtClean="0"/>
              <a:t>                </a:t>
            </a:r>
            <a:r>
              <a:rPr lang="cs-CZ" sz="3200" b="1" dirty="0" err="1" smtClean="0"/>
              <a:t>sí</a:t>
            </a:r>
            <a:endParaRPr lang="cs-CZ" sz="3200" b="1" dirty="0" smtClean="0"/>
          </a:p>
          <a:p>
            <a:pPr algn="ctr">
              <a:buNone/>
            </a:pPr>
            <a:endParaRPr lang="cs-CZ" sz="3200" b="1" dirty="0"/>
          </a:p>
          <a:p>
            <a:pPr>
              <a:buNone/>
            </a:pPr>
            <a:r>
              <a:rPr lang="cs-CZ" sz="3200" b="1" dirty="0" smtClean="0"/>
              <a:t>      </a:t>
            </a:r>
            <a:r>
              <a:rPr lang="cs-CZ" sz="3200" b="1" dirty="0" err="1" smtClean="0"/>
              <a:t>su</a:t>
            </a:r>
            <a:r>
              <a:rPr lang="cs-CZ" sz="3200" b="1" dirty="0" smtClean="0"/>
              <a:t>                </a:t>
            </a:r>
            <a:r>
              <a:rPr lang="cs-CZ" sz="3200" b="1" dirty="0" err="1" smtClean="0"/>
              <a:t>me</a:t>
            </a:r>
            <a:r>
              <a:rPr lang="cs-CZ" sz="3200" b="1" dirty="0" smtClean="0"/>
              <a:t>              </a:t>
            </a:r>
            <a:r>
              <a:rPr lang="cs-CZ" sz="3200" b="1" dirty="0" err="1" smtClean="0"/>
              <a:t>pó</a:t>
            </a:r>
            <a:r>
              <a:rPr lang="cs-CZ" sz="3200" b="1" dirty="0" smtClean="0"/>
              <a:t>                 </a:t>
            </a:r>
            <a:r>
              <a:rPr lang="cs-CZ" sz="3200" b="1" dirty="0" err="1" smtClean="0"/>
              <a:t>pi</a:t>
            </a:r>
            <a:r>
              <a:rPr lang="cs-CZ" sz="3200" b="1" dirty="0" smtClean="0"/>
              <a:t> </a:t>
            </a:r>
          </a:p>
          <a:p>
            <a:pPr>
              <a:buNone/>
            </a:pPr>
            <a:r>
              <a:rPr lang="cs-CZ" sz="2400" b="1" dirty="0" smtClean="0"/>
              <a:t>  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Čti pozorně slova.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rmAutofit/>
          </a:bodyPr>
          <a:lstStyle/>
          <a:p>
            <a:pPr>
              <a:buNone/>
            </a:pPr>
            <a:endParaRPr lang="cs-CZ" sz="2000" b="1" dirty="0" smtClean="0"/>
          </a:p>
          <a:p>
            <a:pPr algn="just">
              <a:buNone/>
            </a:pPr>
            <a:r>
              <a:rPr lang="cs-CZ" b="1" dirty="0" smtClean="0"/>
              <a:t>maso         mísa         solí         pusa        sama   </a:t>
            </a:r>
          </a:p>
          <a:p>
            <a:pPr algn="just">
              <a:buNone/>
            </a:pPr>
            <a:endParaRPr lang="cs-CZ" b="1" dirty="0" smtClean="0"/>
          </a:p>
          <a:p>
            <a:pPr algn="just">
              <a:buNone/>
            </a:pPr>
            <a:r>
              <a:rPr lang="cs-CZ" b="1" dirty="0" smtClean="0"/>
              <a:t>sele            osel           les          pes           mimi</a:t>
            </a:r>
          </a:p>
          <a:p>
            <a:pPr algn="just">
              <a:buNone/>
            </a:pPr>
            <a:endParaRPr lang="cs-CZ" b="1" dirty="0" smtClean="0"/>
          </a:p>
          <a:p>
            <a:pPr algn="just">
              <a:buNone/>
            </a:pPr>
            <a:r>
              <a:rPr lang="cs-CZ" b="1" dirty="0" smtClean="0"/>
              <a:t>salám        Míla          Ela          Ola           Ema  </a:t>
            </a:r>
          </a:p>
          <a:p>
            <a:pPr algn="just">
              <a:buNone/>
            </a:pPr>
            <a:r>
              <a:rPr lang="cs-CZ" b="1" dirty="0" smtClean="0"/>
              <a:t>  </a:t>
            </a:r>
          </a:p>
          <a:p>
            <a:pPr algn="just">
              <a:buNone/>
            </a:pPr>
            <a:r>
              <a:rPr lang="cs-CZ" b="1" dirty="0" smtClean="0"/>
              <a:t>Pepa           lupa         pase        půlí          umí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91264" cy="1368152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Kdo  pozorně četl, určitě Dorotce správně odpoví na její otázku. Která zvířátka se objevila v přečtených slovech? Slož je ze skládací abecedy. Víš čím se tato zvířátka živí? Znáš písničku, ve které se zvířátko objevuje? Zazpíváme si ji.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140968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osel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301208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pes</a:t>
            </a:r>
            <a:endParaRPr lang="cs-CZ" sz="4000" b="1" dirty="0"/>
          </a:p>
        </p:txBody>
      </p:sp>
      <p:pic>
        <p:nvPicPr>
          <p:cNvPr id="19458" name="Picture 2" descr="mezci,osli,savci,zvíř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204864"/>
            <a:ext cx="2304256" cy="2304256"/>
          </a:xfrm>
          <a:prstGeom prst="rect">
            <a:avLst/>
          </a:prstGeom>
          <a:noFill/>
        </p:spPr>
      </p:pic>
      <p:pic>
        <p:nvPicPr>
          <p:cNvPr id="19460" name="Picture 4" descr="baset,baseti,domácí mazlíčci,lovečtí psi,příroda,psi,savci,šelmy psovité,zvířat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149080"/>
            <a:ext cx="2520280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296144"/>
          </a:xfrm>
        </p:spPr>
        <p:txBody>
          <a:bodyPr>
            <a:noAutofit/>
          </a:bodyPr>
          <a:lstStyle/>
          <a:p>
            <a:pPr algn="just"/>
            <a:r>
              <a:rPr lang="cs-CZ" sz="2400" b="1" dirty="0" smtClean="0"/>
              <a:t>Detektivní kancelář 1.A pátrá. Neznámý pachatel uloupil knihy s pohádkami  a pohádky pomíchal. Máš za úkol určit názvy pohádek.Dorotka vám pomíchané pohádky přečte. Vyberte si jednu pohádku a zahrajte si ji.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 algn="just">
              <a:buNone/>
            </a:pPr>
            <a:r>
              <a:rPr lang="cs-CZ" dirty="0" smtClean="0"/>
              <a:t>   Mařenka a Jeníček  bydleli na krásném hradě. Jednou se obě děti píchly o trn růže a na sto let usnuly. Probudila je čarodějnice a posadila je na lopatu.</a:t>
            </a:r>
          </a:p>
          <a:p>
            <a:pPr algn="just"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</p:txBody>
      </p:sp>
      <p:pic>
        <p:nvPicPr>
          <p:cNvPr id="18434" name="Picture 2" descr="cukrovinky,domy,oslavy,perník,perníkové chaloupky,prázdniny,sladkost,sladkosti,Vánoce,vánoční čas,zvláštní příležit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149080"/>
            <a:ext cx="2088232" cy="2088232"/>
          </a:xfrm>
          <a:prstGeom prst="rect">
            <a:avLst/>
          </a:prstGeom>
          <a:noFill/>
        </p:spPr>
      </p:pic>
      <p:pic>
        <p:nvPicPr>
          <p:cNvPr id="18436" name="Picture 4" descr="děti,koruny,monarchie,osoby,princez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293096"/>
            <a:ext cx="2088232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3251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 algn="just">
              <a:buNone/>
            </a:pPr>
            <a:r>
              <a:rPr lang="cs-CZ" dirty="0" smtClean="0"/>
              <a:t>   Slaďoučký a </a:t>
            </a:r>
            <a:r>
              <a:rPr lang="cs-CZ" dirty="0" err="1" smtClean="0"/>
              <a:t>voňavoučký</a:t>
            </a:r>
            <a:r>
              <a:rPr lang="cs-CZ" dirty="0" smtClean="0"/>
              <a:t> koblížek se vydal na vandr a potkal cestou </a:t>
            </a:r>
            <a:r>
              <a:rPr lang="cs-CZ" dirty="0" err="1" smtClean="0"/>
              <a:t>Šmudlu</a:t>
            </a:r>
            <a:r>
              <a:rPr lang="cs-CZ" dirty="0" smtClean="0"/>
              <a:t>. Trpaslík </a:t>
            </a:r>
            <a:r>
              <a:rPr lang="cs-CZ" dirty="0" err="1" smtClean="0"/>
              <a:t>Šmudla</a:t>
            </a:r>
            <a:r>
              <a:rPr lang="cs-CZ" dirty="0" smtClean="0"/>
              <a:t> pozval </a:t>
            </a:r>
            <a:r>
              <a:rPr lang="cs-CZ" dirty="0" err="1" smtClean="0"/>
              <a:t>koblížka</a:t>
            </a:r>
            <a:r>
              <a:rPr lang="cs-CZ" dirty="0" smtClean="0"/>
              <a:t> na koláč ke Sněhurce. Koblížek snědl koláč a navěky usnul.  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17410" name="Picture 2" descr="koblihy,moučníky,pečiva,potrav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573016"/>
            <a:ext cx="2664296" cy="2664296"/>
          </a:xfrm>
          <a:prstGeom prst="rect">
            <a:avLst/>
          </a:prstGeom>
          <a:noFill/>
        </p:spPr>
      </p:pic>
      <p:pic>
        <p:nvPicPr>
          <p:cNvPr id="17412" name="Picture 4" descr="dívky,fantazie,osoby,pohádky,příběhy,Sněhurka,Sněhurka a sedm trpaslíků,že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645024"/>
            <a:ext cx="2736304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764704"/>
            <a:ext cx="8229600" cy="43251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just">
              <a:buNone/>
            </a:pPr>
            <a:r>
              <a:rPr lang="cs-CZ" sz="2400" dirty="0" smtClean="0"/>
              <a:t>   Děvčátko v červených šatech šlo popřát babičce </a:t>
            </a:r>
            <a:r>
              <a:rPr lang="cs-CZ" sz="2400" dirty="0" smtClean="0"/>
              <a:t>                           k </a:t>
            </a:r>
            <a:r>
              <a:rPr lang="cs-CZ" sz="2400" dirty="0" smtClean="0"/>
              <a:t>narozeninám. Cestou potkalo kozu, která šla svým neposlušným dětem pro mléko na trh.</a:t>
            </a:r>
          </a:p>
          <a:p>
            <a:pPr algn="just">
              <a:buNone/>
            </a:pPr>
            <a:r>
              <a:rPr lang="cs-CZ" sz="2400" dirty="0" smtClean="0"/>
              <a:t>   Koza běžela k babičce a snědla ji</a:t>
            </a:r>
            <a:r>
              <a:rPr lang="cs-CZ" sz="2400" dirty="0" smtClean="0"/>
              <a:t>. Snědla </a:t>
            </a:r>
            <a:r>
              <a:rPr lang="cs-CZ" sz="2400" dirty="0" smtClean="0"/>
              <a:t>i děvčátko. Pak přiběhl vlk a pravil</a:t>
            </a:r>
            <a:r>
              <a:rPr lang="cs-CZ" sz="2400" dirty="0" smtClean="0"/>
              <a:t>: ,,Děťátka</a:t>
            </a:r>
            <a:r>
              <a:rPr lang="cs-CZ" sz="2400" dirty="0" smtClean="0"/>
              <a:t>, kůzlátka, otevřete vrátka!“</a:t>
            </a:r>
          </a:p>
          <a:p>
            <a:pPr>
              <a:buNone/>
            </a:pPr>
            <a:endParaRPr lang="cs-CZ" sz="2400" dirty="0" smtClean="0"/>
          </a:p>
        </p:txBody>
      </p:sp>
      <p:pic>
        <p:nvPicPr>
          <p:cNvPr id="16386" name="Picture 2" descr="blondýnky,Červená karkulka,fantazie,kapoty,kapuce,košíky,lidé,pláště,pohádky,že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573016"/>
            <a:ext cx="2664296" cy="2664296"/>
          </a:xfrm>
          <a:prstGeom prst="rect">
            <a:avLst/>
          </a:prstGeom>
          <a:noFill/>
        </p:spPr>
      </p:pic>
      <p:pic>
        <p:nvPicPr>
          <p:cNvPr id="16390" name="Picture 6" descr="astrologická znamení,astrologické symboly,astrologie,horoskopy,Kozoroh,kozy,symboly,znamení zvěrokruhu,zvěrokruhy,zvířat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717032"/>
            <a:ext cx="2304256" cy="2304256"/>
          </a:xfrm>
          <a:prstGeom prst="rect">
            <a:avLst/>
          </a:prstGeom>
          <a:noFill/>
        </p:spPr>
      </p:pic>
      <p:pic>
        <p:nvPicPr>
          <p:cNvPr id="16392" name="Picture 8" descr="asijská astrologie,asijské zvěrokruhy,astrologická znamení,astrologické symboly,astrologie,čínská astrologie,čínský zvěrokruh,kozy,svátky,symboly,znamení zvěrokruhu,zvěrokruhy,zvířata,zvláštní příležit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5373216"/>
            <a:ext cx="1080120" cy="1080120"/>
          </a:xfrm>
          <a:prstGeom prst="rect">
            <a:avLst/>
          </a:prstGeom>
          <a:noFill/>
        </p:spPr>
      </p:pic>
      <p:pic>
        <p:nvPicPr>
          <p:cNvPr id="9" name="Picture 8" descr="asijská astrologie,asijské zvěrokruhy,astrologická znamení,astrologické symboly,astrologie,čínská astrologie,čínský zvěrokruh,kozy,svátky,symboly,znamení zvěrokruhu,zvěrokruhy,zvířata,zvláštní příležit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4437112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pPr algn="ctr"/>
            <a:r>
              <a:rPr lang="cs-CZ" dirty="0" smtClean="0"/>
              <a:t>JSI ŠIKULKA!!!</a:t>
            </a:r>
            <a:endParaRPr lang="cs-CZ" dirty="0"/>
          </a:p>
        </p:txBody>
      </p:sp>
      <p:pic>
        <p:nvPicPr>
          <p:cNvPr id="4" name="Zástupný symbol pro obsah 3" descr="smile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700808"/>
            <a:ext cx="5765800" cy="432435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899592" y="5949280"/>
            <a:ext cx="6292814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ZAZPÍVEJ SI SE MNOU !!!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Veselý obličej 6">
            <a:hlinkClick r:id="rId3"/>
          </p:cNvPr>
          <p:cNvSpPr/>
          <p:nvPr/>
        </p:nvSpPr>
        <p:spPr>
          <a:xfrm>
            <a:off x="7308304" y="5949280"/>
            <a:ext cx="504056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http://christianbackgrounds.info/smile-pictures-wallpapers/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=princezna&amp;ex=1#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:MC900361660|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=chaloupka&amp;ex=1#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:MC900439770|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koblich</a:t>
            </a:r>
            <a:r>
              <a:rPr lang="cs-CZ" dirty="0" smtClean="0">
                <a:hlinkClick r:id="rId5"/>
              </a:rPr>
              <a:t>&amp;ex=1#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:MC900198665|</a:t>
            </a:r>
            <a:r>
              <a:rPr lang="cs-CZ" dirty="0" err="1" smtClean="0">
                <a:hlinkClick r:id="rId5"/>
              </a:rPr>
              <a:t>mt</a:t>
            </a:r>
            <a:r>
              <a:rPr lang="cs-CZ" dirty="0" smtClean="0">
                <a:hlinkClick r:id="rId5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http://office.</a:t>
            </a:r>
            <a:r>
              <a:rPr lang="cs-CZ" dirty="0" err="1" smtClean="0">
                <a:hlinkClick r:id="rId6"/>
              </a:rPr>
              <a:t>microsoft.com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cs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results.aspx</a:t>
            </a:r>
            <a:r>
              <a:rPr lang="cs-CZ" dirty="0" smtClean="0">
                <a:hlinkClick r:id="rId6"/>
              </a:rPr>
              <a:t>?</a:t>
            </a:r>
            <a:r>
              <a:rPr lang="cs-CZ" dirty="0" err="1" smtClean="0">
                <a:hlinkClick r:id="rId6"/>
              </a:rPr>
              <a:t>qu</a:t>
            </a:r>
            <a:r>
              <a:rPr lang="cs-CZ" dirty="0" smtClean="0">
                <a:hlinkClick r:id="rId6"/>
              </a:rPr>
              <a:t>=</a:t>
            </a:r>
            <a:r>
              <a:rPr lang="cs-CZ" dirty="0" err="1" smtClean="0">
                <a:hlinkClick r:id="rId6"/>
              </a:rPr>
              <a:t>trpaslik</a:t>
            </a:r>
            <a:r>
              <a:rPr lang="cs-CZ" dirty="0" smtClean="0">
                <a:hlinkClick r:id="rId6"/>
              </a:rPr>
              <a:t>&amp;ex=1#</a:t>
            </a:r>
            <a:r>
              <a:rPr lang="cs-CZ" dirty="0" err="1" smtClean="0">
                <a:hlinkClick r:id="rId6"/>
              </a:rPr>
              <a:t>ai</a:t>
            </a:r>
            <a:r>
              <a:rPr lang="cs-CZ" dirty="0" smtClean="0">
                <a:hlinkClick r:id="rId6"/>
              </a:rPr>
              <a:t>:MC900415610|</a:t>
            </a:r>
            <a:r>
              <a:rPr lang="cs-CZ" dirty="0" err="1" smtClean="0">
                <a:hlinkClick r:id="rId6"/>
              </a:rPr>
              <a:t>mt</a:t>
            </a:r>
            <a:r>
              <a:rPr lang="cs-CZ" dirty="0" smtClean="0">
                <a:hlinkClick r:id="rId6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http://office.</a:t>
            </a:r>
            <a:r>
              <a:rPr lang="cs-CZ" dirty="0" err="1" smtClean="0">
                <a:hlinkClick r:id="rId7"/>
              </a:rPr>
              <a:t>microsoft.com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results.aspx</a:t>
            </a:r>
            <a:r>
              <a:rPr lang="cs-CZ" dirty="0" smtClean="0">
                <a:hlinkClick r:id="rId7"/>
              </a:rPr>
              <a:t>?</a:t>
            </a:r>
            <a:r>
              <a:rPr lang="cs-CZ" dirty="0" err="1" smtClean="0">
                <a:hlinkClick r:id="rId7"/>
              </a:rPr>
              <a:t>qu</a:t>
            </a:r>
            <a:r>
              <a:rPr lang="cs-CZ" dirty="0" smtClean="0">
                <a:hlinkClick r:id="rId7"/>
              </a:rPr>
              <a:t>=karkulka&amp;ex=1#</a:t>
            </a:r>
            <a:r>
              <a:rPr lang="cs-CZ" dirty="0" err="1" smtClean="0">
                <a:hlinkClick r:id="rId7"/>
              </a:rPr>
              <a:t>ai</a:t>
            </a:r>
            <a:r>
              <a:rPr lang="cs-CZ" dirty="0" smtClean="0">
                <a:hlinkClick r:id="rId7"/>
              </a:rPr>
              <a:t>:MC900412368|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http://office.</a:t>
            </a:r>
            <a:r>
              <a:rPr lang="cs-CZ" dirty="0" err="1" smtClean="0">
                <a:hlinkClick r:id="rId8"/>
              </a:rPr>
              <a:t>microsoft.com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results.aspx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qu</a:t>
            </a:r>
            <a:r>
              <a:rPr lang="cs-CZ" dirty="0" smtClean="0">
                <a:hlinkClick r:id="rId8"/>
              </a:rPr>
              <a:t>=koza&amp;ex=1#</a:t>
            </a:r>
            <a:r>
              <a:rPr lang="cs-CZ" dirty="0" err="1" smtClean="0">
                <a:hlinkClick r:id="rId8"/>
              </a:rPr>
              <a:t>ai</a:t>
            </a:r>
            <a:r>
              <a:rPr lang="cs-CZ" dirty="0" smtClean="0">
                <a:hlinkClick r:id="rId8"/>
              </a:rPr>
              <a:t>:MC900324454|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http://office.</a:t>
            </a:r>
            <a:r>
              <a:rPr lang="cs-CZ" dirty="0" err="1" smtClean="0">
                <a:hlinkClick r:id="rId8"/>
              </a:rPr>
              <a:t>microsoft.com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results.aspx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qu</a:t>
            </a:r>
            <a:r>
              <a:rPr lang="cs-CZ" dirty="0" smtClean="0">
                <a:hlinkClick r:id="rId8"/>
              </a:rPr>
              <a:t>=koza&amp;ex=1#</a:t>
            </a:r>
            <a:r>
              <a:rPr lang="cs-CZ" dirty="0" err="1" smtClean="0">
                <a:hlinkClick r:id="rId8"/>
              </a:rPr>
              <a:t>ai</a:t>
            </a:r>
            <a:r>
              <a:rPr lang="cs-CZ" dirty="0" smtClean="0">
                <a:hlinkClick r:id="rId8"/>
              </a:rPr>
              <a:t>:MC900324474|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http://office.</a:t>
            </a:r>
            <a:r>
              <a:rPr lang="cs-CZ" dirty="0" err="1" smtClean="0">
                <a:hlinkClick r:id="rId9"/>
              </a:rPr>
              <a:t>microsoft.com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cs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results.aspx</a:t>
            </a:r>
            <a:r>
              <a:rPr lang="cs-CZ" dirty="0" smtClean="0">
                <a:hlinkClick r:id="rId9"/>
              </a:rPr>
              <a:t>?</a:t>
            </a:r>
            <a:r>
              <a:rPr lang="cs-CZ" dirty="0" err="1" smtClean="0">
                <a:hlinkClick r:id="rId9"/>
              </a:rPr>
              <a:t>qu</a:t>
            </a:r>
            <a:r>
              <a:rPr lang="cs-CZ" dirty="0" smtClean="0">
                <a:hlinkClick r:id="rId9"/>
              </a:rPr>
              <a:t>=osel&amp;ex=1#</a:t>
            </a:r>
            <a:r>
              <a:rPr lang="cs-CZ" dirty="0" err="1" smtClean="0">
                <a:hlinkClick r:id="rId9"/>
              </a:rPr>
              <a:t>ai</a:t>
            </a:r>
            <a:r>
              <a:rPr lang="cs-CZ" dirty="0" smtClean="0">
                <a:hlinkClick r:id="rId9"/>
              </a:rPr>
              <a:t>:MC900326488|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http://office.</a:t>
            </a:r>
            <a:r>
              <a:rPr lang="cs-CZ" dirty="0" err="1" smtClean="0">
                <a:hlinkClick r:id="rId10"/>
              </a:rPr>
              <a:t>microsoft.com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cs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images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results.aspx</a:t>
            </a:r>
            <a:r>
              <a:rPr lang="cs-CZ" dirty="0" smtClean="0">
                <a:hlinkClick r:id="rId10"/>
              </a:rPr>
              <a:t>?</a:t>
            </a:r>
            <a:r>
              <a:rPr lang="cs-CZ" dirty="0" err="1" smtClean="0">
                <a:hlinkClick r:id="rId10"/>
              </a:rPr>
              <a:t>qu</a:t>
            </a:r>
            <a:r>
              <a:rPr lang="cs-CZ" dirty="0" smtClean="0">
                <a:hlinkClick r:id="rId10"/>
              </a:rPr>
              <a:t>=pes&amp;ex=1#</a:t>
            </a:r>
            <a:r>
              <a:rPr lang="cs-CZ" dirty="0" err="1" smtClean="0">
                <a:hlinkClick r:id="rId10"/>
              </a:rPr>
              <a:t>ai</a:t>
            </a:r>
            <a:r>
              <a:rPr lang="cs-CZ" dirty="0" smtClean="0">
                <a:hlinkClick r:id="rId10"/>
              </a:rPr>
              <a:t>:MC900423918|</a:t>
            </a:r>
            <a:r>
              <a:rPr lang="cs-CZ" dirty="0" err="1" smtClean="0">
                <a:hlinkClick r:id="rId10"/>
              </a:rPr>
              <a:t>mt</a:t>
            </a:r>
            <a:r>
              <a:rPr lang="cs-CZ" dirty="0" smtClean="0">
                <a:hlinkClick r:id="rId10"/>
              </a:rPr>
              <a:t>:1|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?v=f3dCQYlxWk4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126</TotalTime>
  <Words>405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Anotace</vt:lpstr>
      <vt:lpstr>Čti pozorně sloupce slabik.</vt:lpstr>
      <vt:lpstr>Čti pozorně slova.</vt:lpstr>
      <vt:lpstr>Kdo  pozorně četl, určitě Dorotce správně odpoví na její otázku. Která zvířátka se objevila v přečtených slovech? Slož je ze skládací abecedy. Víš čím se tato zvířátka živí? Znáš písničku, ve které se zvířátko objevuje? Zazpíváme si ji. </vt:lpstr>
      <vt:lpstr>Detektivní kancelář 1.A pátrá. Neznámý pachatel uloupil knihy s pohádkami  a pohádky pomíchal. Máš za úkol určit názvy pohádek.Dorotka vám pomíchané pohádky přečte. Vyberte si jednu pohádku a zahrajte si ji.</vt:lpstr>
      <vt:lpstr>Snímek 7</vt:lpstr>
      <vt:lpstr>Snímek 8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Dum</cp:lastModifiedBy>
  <cp:revision>16</cp:revision>
  <dcterms:created xsi:type="dcterms:W3CDTF">2012-08-21T18:02:02Z</dcterms:created>
  <dcterms:modified xsi:type="dcterms:W3CDTF">2013-09-02T14:28:10Z</dcterms:modified>
</cp:coreProperties>
</file>