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03" r:id="rId2"/>
    <p:sldId id="304" r:id="rId3"/>
    <p:sldId id="305" r:id="rId4"/>
    <p:sldId id="279" r:id="rId5"/>
    <p:sldId id="282" r:id="rId6"/>
    <p:sldId id="278" r:id="rId7"/>
    <p:sldId id="283" r:id="rId8"/>
    <p:sldId id="284" r:id="rId9"/>
    <p:sldId id="286" r:id="rId10"/>
    <p:sldId id="287" r:id="rId11"/>
    <p:sldId id="285" r:id="rId12"/>
    <p:sldId id="288" r:id="rId13"/>
    <p:sldId id="289" r:id="rId14"/>
    <p:sldId id="290" r:id="rId15"/>
    <p:sldId id="291" r:id="rId16"/>
    <p:sldId id="300" r:id="rId17"/>
    <p:sldId id="301" r:id="rId18"/>
    <p:sldId id="292" r:id="rId19"/>
    <p:sldId id="302" r:id="rId20"/>
    <p:sldId id="293" r:id="rId21"/>
    <p:sldId id="294" r:id="rId22"/>
    <p:sldId id="295" r:id="rId23"/>
    <p:sldId id="296" r:id="rId24"/>
    <p:sldId id="297" r:id="rId25"/>
    <p:sldId id="298" r:id="rId26"/>
    <p:sldId id="281" r:id="rId27"/>
    <p:sldId id="28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022" autoAdjust="0"/>
  </p:normalViewPr>
  <p:slideViewPr>
    <p:cSldViewPr>
      <p:cViewPr varScale="1">
        <p:scale>
          <a:sx n="62" d="100"/>
          <a:sy n="62" d="100"/>
        </p:scale>
        <p:origin x="-15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A4A84-01B1-46EF-938D-5D9F818DFE0D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50C38-1F8A-474A-8EF1-E8CB32CF18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%C3%B3%C5%BEe" TargetMode="External"/><Relationship Id="rId3" Type="http://schemas.openxmlformats.org/officeDocument/2006/relationships/hyperlink" Target="http://cs.wikipedia.org/wiki/Dalm%C3%A1cie" TargetMode="External"/><Relationship Id="rId7" Type="http://schemas.openxmlformats.org/officeDocument/2006/relationships/hyperlink" Target="http://cs.wikipedia.org/wiki/Bl%C3%ADzk%C3%BD_v%C3%BDchod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cs.wikipedia.org/wiki/%C5%98ecko" TargetMode="External"/><Relationship Id="rId5" Type="http://schemas.openxmlformats.org/officeDocument/2006/relationships/hyperlink" Target="http://cs.wikipedia.org/wiki/Kr%C3%A9ta" TargetMode="External"/><Relationship Id="rId4" Type="http://schemas.openxmlformats.org/officeDocument/2006/relationships/hyperlink" Target="http://cs.wikipedia.org/wiki/Chorvatsko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Problémy:</a:t>
            </a:r>
            <a:r>
              <a:rPr lang="cs-CZ" baseline="0" dirty="0" smtClean="0"/>
              <a:t> </a:t>
            </a:r>
            <a:r>
              <a:rPr lang="cs-CZ" dirty="0" smtClean="0"/>
              <a:t>město se potýká</a:t>
            </a:r>
            <a:r>
              <a:rPr lang="cs-CZ" baseline="0" dirty="0" smtClean="0"/>
              <a:t> s povodněmi, velkým množstvím turistů, a s průmyslem v blízkém okolí.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 vrcholu své moci ovládaly Benátky kromě svého okolí také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Dalmácie"/>
              </a:rPr>
              <a:t>Dalmácii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(v dnešním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 tooltip="Chorvatsko"/>
              </a:rPr>
              <a:t>Chorvatsku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),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5" tooltip="Kréta"/>
              </a:rPr>
              <a:t>Krétu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část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6" tooltip="Řecko"/>
              </a:rPr>
              <a:t>řeckého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pobřeží a další opěrné body a ostrovy ve Středomoří. Šlo o významnou námořní mocnost, která zajišťovala především obchod mezi Evropou a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7" tooltip="Blízký východ"/>
              </a:rPr>
              <a:t>Blízkým Východem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Politicky šlo po většinu času o smíšenou formu vlády, v níž mělo vliv měšťanstvo i aristokracie a již zastřešoval doživotně volený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8" tooltip="Dóže"/>
              </a:rPr>
              <a:t>dóže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ústavou omezený panovník. Benátský stát a jeho vládnoucí třída byli rovněž významnými mecenáši umělců, a zapsali se tak do dějin evropské architektury, hudby a výtvarného umění.(1)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Bazilika s půdorysem</a:t>
            </a:r>
            <a:r>
              <a:rPr lang="cs-CZ" baseline="0" dirty="0" smtClean="0"/>
              <a:t> ve tvaru řeckého kříže, je již třetím kostelem situovaným na tomto místě.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Benátský</a:t>
            </a:r>
            <a:r>
              <a:rPr lang="cs-CZ" baseline="0" dirty="0" smtClean="0"/>
              <a:t> panovník = Dóže</a:t>
            </a:r>
          </a:p>
          <a:p>
            <a:r>
              <a:rPr lang="cs-CZ" baseline="0" dirty="0" smtClean="0"/>
              <a:t>Stavitelé paláce porušili tradici v tom, že velkou část paláce z růžového veronského mramoru nechali spočinout na „krajkových“ arkádách z istrijského kamene. Stavba se stala skvostem gotické architektury.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Schodiště obrů – z</a:t>
            </a:r>
            <a:r>
              <a:rPr lang="cs-CZ" baseline="0" dirty="0" smtClean="0"/>
              <a:t> 15. století, sloužilo ke slavnostní účelům a také ke korunovaci dóžat.</a:t>
            </a:r>
          </a:p>
          <a:p>
            <a:r>
              <a:rPr lang="cs-CZ" baseline="0" dirty="0" smtClean="0"/>
              <a:t>Most vzdechů – tudy byli přiváděni provinilci do paláce</a:t>
            </a:r>
          </a:p>
          <a:p>
            <a:r>
              <a:rPr lang="cs-CZ" baseline="0" dirty="0" smtClean="0"/>
              <a:t>Mučírna- „Soud síně meče“ místnost, kde byli vyslýcháni podezřelí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Ze zvonice se mohou návštěvníci kochat pohledem na město. Tady v roce 1609 poprvé předvedl Galileo svůj dalekohled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 vrcholu západního sloupu stojí mramorová socha sv. Theodora. Theodor byl patronem Benátek až do roku 828 - tehdy byly do města na laguně propašovány z Alexandrie ostatky sv. Marka, který pak vystřídal původního patrona města. Na vrcholu druhého sloupu je pak obrovský třítunový bronzový lev sv. Marka.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poloviny</a:t>
            </a:r>
            <a:r>
              <a:rPr lang="cs-CZ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18. století mezi těmito sloupy probíhaly popravy.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Původní dřevěná stavba byla v 16. století</a:t>
            </a:r>
            <a:r>
              <a:rPr lang="cs-CZ" baseline="0" dirty="0" smtClean="0"/>
              <a:t> přestavěna na kamenný most. Zakázku na zbudování získal Antonio </a:t>
            </a:r>
            <a:r>
              <a:rPr lang="cs-CZ" baseline="0" dirty="0" err="1" smtClean="0"/>
              <a:t>da</a:t>
            </a:r>
            <a:r>
              <a:rPr lang="cs-CZ" baseline="0" dirty="0" smtClean="0"/>
              <a:t> Ponte. </a:t>
            </a:r>
          </a:p>
          <a:p>
            <a:r>
              <a:rPr lang="cs-CZ" baseline="0" dirty="0" smtClean="0"/>
              <a:t>V okolí tohoto mostu je mnoho tržišť s ovocem , zeleninou i  rybami..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část města je domovem námořníků a rybářů. Návštěvníky sem lákají především dvě světoznámé</a:t>
            </a:r>
            <a:r>
              <a:rPr lang="cs-CZ" baseline="0" dirty="0" smtClean="0"/>
              <a:t> galerie – sbírka </a:t>
            </a:r>
            <a:r>
              <a:rPr lang="cs-CZ" baseline="0" dirty="0" err="1" smtClean="0"/>
              <a:t>Peggy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Guggenheimové</a:t>
            </a:r>
            <a:r>
              <a:rPr lang="cs-CZ" baseline="0" dirty="0" smtClean="0"/>
              <a:t> (americké milionářky), a </a:t>
            </a:r>
            <a:r>
              <a:rPr lang="cs-CZ" baseline="0" dirty="0" err="1" smtClean="0"/>
              <a:t>Accademia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Laguna byla rájem rybářů a lovců až do 5.</a:t>
            </a:r>
            <a:r>
              <a:rPr lang="cs-CZ" baseline="0" dirty="0" smtClean="0"/>
              <a:t> a 6. století, kdy se proměnila v útočiště obyvatel z pevniny, které sem zahnali nájezdníci. Ostrov </a:t>
            </a:r>
            <a:r>
              <a:rPr lang="cs-CZ" baseline="0" dirty="0" err="1" smtClean="0"/>
              <a:t>Murano</a:t>
            </a:r>
            <a:r>
              <a:rPr lang="cs-CZ" baseline="0" dirty="0" smtClean="0"/>
              <a:t> je znám svými sklárnami ( centrum sklářského průmyslu je zde od r. 1291), které mohou navštívit turisté. Pro ostrov </a:t>
            </a:r>
            <a:r>
              <a:rPr lang="cs-CZ" baseline="0" dirty="0" err="1" smtClean="0"/>
              <a:t>Burano</a:t>
            </a:r>
            <a:r>
              <a:rPr lang="cs-CZ" baseline="0" dirty="0" smtClean="0"/>
              <a:t> jsou typické pestře omítnuté domy.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250C38-1F8A-474A-8EF1-E8CB32CF1892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D6D2B-FC49-441D-9288-89DA50F841C9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BBCB4-10E8-42C3-B4BC-CC38089795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urano_Red_Bucket.jpg" TargetMode="External"/><Relationship Id="rId2" Type="http://schemas.openxmlformats.org/officeDocument/2006/relationships/hyperlink" Target="http://cs.wikipedia.org/wiki/Soubor:Veneza118.jp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 Benátky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517232"/>
            <a:ext cx="4024536" cy="553616"/>
          </a:xfrm>
        </p:spPr>
        <p:txBody>
          <a:bodyPr>
            <a:noAutofit/>
          </a:bodyPr>
          <a:lstStyle/>
          <a:p>
            <a:pPr algn="r"/>
            <a:r>
              <a:rPr lang="cs-CZ" sz="2400" dirty="0" smtClean="0"/>
              <a:t>Mgr. Simona </a:t>
            </a:r>
            <a:r>
              <a:rPr lang="cs-CZ" sz="2400" dirty="0" err="1" smtClean="0"/>
              <a:t>Steinbauerová</a:t>
            </a:r>
            <a:r>
              <a:rPr lang="cs-CZ" sz="2400" dirty="0" smtClean="0"/>
              <a:t>		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517232"/>
            <a:ext cx="3456384" cy="46166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</a:t>
            </a:r>
            <a:r>
              <a:rPr lang="cs-CZ" sz="2400" dirty="0" smtClean="0"/>
              <a:t>eměpis cestovního ruchu</a:t>
            </a:r>
            <a:endParaRPr lang="cs-CZ" sz="2400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 Evropy, zeměpis cestovního ruchu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28.8.2013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568952" cy="619268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</a:t>
            </a:r>
            <a:r>
              <a:rPr lang="cs-CZ" sz="2400" b="1" dirty="0" smtClean="0"/>
              <a:t>: </a:t>
            </a:r>
            <a:r>
              <a:rPr lang="cs-CZ" sz="2400" dirty="0" smtClean="0"/>
              <a:t>Materiál je možno využít </a:t>
            </a:r>
            <a:r>
              <a:rPr lang="cs-CZ" sz="2400" dirty="0" smtClean="0"/>
              <a:t>pro rozšíření učiva v rámci předmětu zeměpis cestovního ruchu. Je určen pro 2. ročníky střední školy. Dům je vytvořen jako prezentace. Materiál obsahuje základní informace o Benátkách, o jejich historii, o cestovním ruchu, seznamuje studenty s jednotlivými památkami a atraktivitami toho města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sz="2400" b="1" dirty="0" smtClean="0"/>
              <a:t>Metodické pokyny</a:t>
            </a:r>
            <a:r>
              <a:rPr lang="cs-CZ" sz="2400" b="1" dirty="0" smtClean="0"/>
              <a:t>:  </a:t>
            </a:r>
            <a:r>
              <a:rPr lang="cs-CZ" sz="2400" dirty="0" smtClean="0"/>
              <a:t>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data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Město leží na laguně v ústí řeky Pád a </a:t>
            </a:r>
            <a:r>
              <a:rPr lang="cs-CZ" dirty="0" err="1" smtClean="0"/>
              <a:t>Piave</a:t>
            </a:r>
            <a:endParaRPr lang="cs-CZ" dirty="0" smtClean="0"/>
          </a:p>
          <a:p>
            <a:r>
              <a:rPr lang="cs-CZ" dirty="0" smtClean="0"/>
              <a:t>Průměrná nadmořská výška je 80 cm</a:t>
            </a:r>
          </a:p>
          <a:p>
            <a:r>
              <a:rPr lang="cs-CZ" dirty="0" smtClean="0"/>
              <a:t>Město je protkáno 200 kanály, spojeno 435 mosty</a:t>
            </a:r>
          </a:p>
          <a:p>
            <a:r>
              <a:rPr lang="cs-CZ" dirty="0" smtClean="0"/>
              <a:t>Žije zde okolo 340 000 obyvatel</a:t>
            </a:r>
          </a:p>
          <a:p>
            <a:r>
              <a:rPr lang="cs-CZ" dirty="0" smtClean="0"/>
              <a:t>Měnou je EURO</a:t>
            </a:r>
          </a:p>
          <a:p>
            <a:endParaRPr lang="cs-CZ" dirty="0"/>
          </a:p>
        </p:txBody>
      </p:sp>
      <p:pic>
        <p:nvPicPr>
          <p:cNvPr id="1026" name="Picture 2" descr="C:\Users\Simona\Downloads\Italy_location_map.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6121" y="1610810"/>
            <a:ext cx="3594311" cy="451535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860032" y="1340768"/>
            <a:ext cx="2010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 Poloha města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6372200" y="1988840"/>
            <a:ext cx="964816" cy="504056"/>
            <a:chOff x="6372200" y="1988840"/>
            <a:chExt cx="964816" cy="504056"/>
          </a:xfrm>
        </p:grpSpPr>
        <p:sp>
          <p:nvSpPr>
            <p:cNvPr id="15" name="Elipsa 14"/>
            <p:cNvSpPr/>
            <p:nvPr/>
          </p:nvSpPr>
          <p:spPr>
            <a:xfrm>
              <a:off x="6516216" y="2276872"/>
              <a:ext cx="144016" cy="216024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372200" y="1988840"/>
              <a:ext cx="9648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/>
                <a:t>B</a:t>
              </a:r>
              <a:r>
                <a:rPr lang="cs-CZ" b="1" dirty="0" smtClean="0"/>
                <a:t>enátky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imona\Downloads\CoA_Città_di_Venezia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556792"/>
            <a:ext cx="3144802" cy="4780697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131840" y="1628800"/>
            <a:ext cx="1240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 Znak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Znak města okřídlený lev sv. Marka</a:t>
            </a:r>
            <a:endParaRPr lang="cs-CZ" sz="32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83568" y="1340768"/>
            <a:ext cx="7272808" cy="5040560"/>
            <a:chOff x="1259632" y="2852936"/>
            <a:chExt cx="4862061" cy="3672408"/>
          </a:xfrm>
        </p:grpSpPr>
        <p:pic>
          <p:nvPicPr>
            <p:cNvPr id="2051" name="Picture 3" descr="C:\Users\Simona\Desktop\hotelovka\Evropa\itálie\benátky\P709473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59632" y="2852936"/>
              <a:ext cx="4862061" cy="3672408"/>
            </a:xfrm>
            <a:prstGeom prst="rect">
              <a:avLst/>
            </a:prstGeom>
            <a:noFill/>
          </p:spPr>
        </p:pic>
        <p:sp>
          <p:nvSpPr>
            <p:cNvPr id="9" name="TextovéPole 8"/>
            <p:cNvSpPr txBox="1"/>
            <p:nvPr/>
          </p:nvSpPr>
          <p:spPr>
            <a:xfrm>
              <a:off x="1331640" y="2996952"/>
              <a:ext cx="2314885" cy="3913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3 Lev na náměstí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Historie města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868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První stavby zde začaly vznikat v bahnitých ostrůvcích laguny 800 př.n.l.</a:t>
            </a:r>
          </a:p>
          <a:p>
            <a:r>
              <a:rPr lang="cs-CZ" sz="2800" dirty="0" smtClean="0"/>
              <a:t> v roce 421 n.l. byly založeny Benátky</a:t>
            </a:r>
          </a:p>
          <a:p>
            <a:r>
              <a:rPr lang="cs-CZ" sz="2800" dirty="0" smtClean="0"/>
              <a:t>V roce 1171 bylo založeno 6 městských čtvrtí</a:t>
            </a:r>
          </a:p>
          <a:p>
            <a:r>
              <a:rPr lang="cs-CZ" sz="2800" dirty="0"/>
              <a:t>Ve středověku byly </a:t>
            </a:r>
            <a:r>
              <a:rPr lang="cs-CZ" sz="2800" dirty="0" smtClean="0"/>
              <a:t>centrem Benátské republiky a významným obchodníkem s Orientem</a:t>
            </a:r>
          </a:p>
          <a:p>
            <a:r>
              <a:rPr lang="cs-CZ" sz="2800" dirty="0" smtClean="0"/>
              <a:t>1797 vpád Napoleona a konec benátské republiky</a:t>
            </a:r>
          </a:p>
          <a:p>
            <a:r>
              <a:rPr lang="cs-CZ" sz="2800" dirty="0" smtClean="0"/>
              <a:t>1866 připojení Benátek ke sjednocené Itálii</a:t>
            </a:r>
          </a:p>
          <a:p>
            <a:r>
              <a:rPr lang="cs-CZ" sz="2800" dirty="0" smtClean="0"/>
              <a:t>1987 zapsány na seznam světového kulturního dědictví UNESCO</a:t>
            </a:r>
          </a:p>
          <a:p>
            <a:r>
              <a:rPr lang="cs-CZ" sz="2800" dirty="0" smtClean="0"/>
              <a:t>2002 zavedeno EURO</a:t>
            </a:r>
          </a:p>
          <a:p>
            <a:r>
              <a:rPr lang="cs-CZ" sz="2800" dirty="0" smtClean="0"/>
              <a:t>2005 zákaz kouření v restauracích</a:t>
            </a:r>
          </a:p>
          <a:p>
            <a:r>
              <a:rPr lang="cs-CZ" sz="2800" dirty="0" smtClean="0"/>
              <a:t>2009 návrhy na omezení přílivu turistů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Benátky </a:t>
            </a:r>
            <a:r>
              <a:rPr lang="cs-CZ" dirty="0"/>
              <a:t>ročně navštíví </a:t>
            </a:r>
            <a:r>
              <a:rPr lang="cs-CZ" dirty="0" smtClean="0"/>
              <a:t>okolo 20 </a:t>
            </a:r>
            <a:r>
              <a:rPr lang="cs-CZ" dirty="0"/>
              <a:t>milionů </a:t>
            </a:r>
            <a:r>
              <a:rPr lang="cs-CZ" dirty="0" smtClean="0"/>
              <a:t>turistů</a:t>
            </a:r>
          </a:p>
          <a:p>
            <a:r>
              <a:rPr lang="cs-CZ" dirty="0" smtClean="0"/>
              <a:t>V následujících letech má město v plánu omezit přísun turistů do centra</a:t>
            </a:r>
          </a:p>
          <a:p>
            <a:r>
              <a:rPr lang="cs-CZ" dirty="0" smtClean="0"/>
              <a:t>Nejvhodnější období pro návštěvu je květen</a:t>
            </a:r>
          </a:p>
          <a:p>
            <a:r>
              <a:rPr lang="cs-CZ" dirty="0" smtClean="0"/>
              <a:t>Benátky se řadí ke nejbezpečnějším městům Evropy(3)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Vaporetti</a:t>
            </a:r>
            <a:r>
              <a:rPr lang="cs-CZ" dirty="0" smtClean="0"/>
              <a:t> (autobus na vodě) - nejlevnější dopravní prostředek</a:t>
            </a:r>
          </a:p>
          <a:p>
            <a:r>
              <a:rPr lang="cs-CZ" dirty="0" smtClean="0"/>
              <a:t>Gondoly – nejluxusnější dopravní prostředek</a:t>
            </a:r>
          </a:p>
          <a:p>
            <a:r>
              <a:rPr lang="cs-CZ" dirty="0" err="1" smtClean="0"/>
              <a:t>Traghetti</a:t>
            </a:r>
            <a:r>
              <a:rPr lang="cs-CZ" dirty="0" smtClean="0"/>
              <a:t> (Přívozy) – křižují kanál tam a zpět </a:t>
            </a:r>
          </a:p>
          <a:p>
            <a:r>
              <a:rPr lang="cs-CZ" dirty="0" smtClean="0"/>
              <a:t>Vodní taxíky – nejrychlejší prostředek</a:t>
            </a:r>
          </a:p>
          <a:p>
            <a:r>
              <a:rPr lang="cs-CZ" dirty="0" smtClean="0"/>
              <a:t>Pěšky- zdarma</a:t>
            </a:r>
          </a:p>
          <a:p>
            <a:r>
              <a:rPr lang="cs-CZ" dirty="0" smtClean="0"/>
              <a:t>Auto pro turisty zakázáno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Simi\Plocha\benátky\P709484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001764"/>
            <a:ext cx="7416824" cy="55608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5576" y="476672"/>
            <a:ext cx="2250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 Gondola </a:t>
            </a:r>
            <a:r>
              <a:rPr lang="cs-CZ" dirty="0" err="1" smtClean="0"/>
              <a:t>service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211144" cy="508918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Obr.5 Gondoly</a:t>
            </a:r>
            <a:endParaRPr lang="cs-CZ" sz="1800" dirty="0"/>
          </a:p>
        </p:txBody>
      </p:sp>
      <p:pic>
        <p:nvPicPr>
          <p:cNvPr id="5" name="Picture 2" descr="C:\Documents and Settings\Simi\Plocha\benátky\P709478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728" y="980728"/>
            <a:ext cx="7371663" cy="55287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Obr.6 </a:t>
            </a:r>
            <a:r>
              <a:rPr lang="cs-CZ" sz="1800" dirty="0" err="1" smtClean="0"/>
              <a:t>vaporetti</a:t>
            </a:r>
            <a:r>
              <a:rPr lang="cs-CZ" sz="1800" dirty="0" smtClean="0"/>
              <a:t>(vodní autobus)</a:t>
            </a:r>
            <a:endParaRPr lang="cs-CZ" sz="1800" dirty="0"/>
          </a:p>
        </p:txBody>
      </p:sp>
      <p:pic>
        <p:nvPicPr>
          <p:cNvPr id="3074" name="Picture 2" descr="C:\Users\Simona\Desktop\hotelovka\Evropa\itálie\benátky\P70947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7632848" cy="57246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6868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Hlavní vodní cestou je Velký kanál(CANAL GRANDE)</a:t>
            </a:r>
            <a:endParaRPr lang="cs-CZ" sz="32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8680" y="1600200"/>
            <a:ext cx="6278827" cy="470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619672" y="1196752"/>
            <a:ext cx="2059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 </a:t>
            </a:r>
            <a:r>
              <a:rPr lang="cs-CZ" dirty="0" err="1" smtClean="0"/>
              <a:t>Canal</a:t>
            </a:r>
            <a:r>
              <a:rPr lang="cs-CZ" dirty="0" smtClean="0"/>
              <a:t> Grande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Letecký snímek Benátek</a:t>
            </a:r>
            <a:endParaRPr lang="cs-CZ" dirty="0"/>
          </a:p>
        </p:txBody>
      </p:sp>
      <p:pic>
        <p:nvPicPr>
          <p:cNvPr id="4" name="Picture 2" descr="C:\Documents and Settings\Simi\Plocha\H2-ČESKÁ REPUBLIKA\itálie\5-Obrázek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634" b="11863"/>
          <a:stretch>
            <a:fillRect/>
          </a:stretch>
        </p:blipFill>
        <p:spPr bwMode="auto">
          <a:xfrm>
            <a:off x="1619672" y="1700808"/>
            <a:ext cx="6167773" cy="44210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19672" y="1340768"/>
            <a:ext cx="222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 Letecký snímek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6093296"/>
            <a:ext cx="86746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Město je rozděleno do 6  správních čtvrtí </a:t>
            </a:r>
            <a:r>
              <a:rPr lang="cs-CZ" b="1" i="1" dirty="0" err="1" smtClean="0"/>
              <a:t>sestrier</a:t>
            </a:r>
            <a:r>
              <a:rPr lang="cs-CZ" b="1" i="1" dirty="0" smtClean="0"/>
              <a:t>: </a:t>
            </a:r>
            <a:r>
              <a:rPr lang="cs-CZ" dirty="0" smtClean="0"/>
              <a:t>CANNAREGIO, SANTA CROCE-SAN POLO, </a:t>
            </a:r>
          </a:p>
          <a:p>
            <a:r>
              <a:rPr lang="cs-CZ" dirty="0" smtClean="0"/>
              <a:t>CASTELLO, SAN MARCO, DORSODURO.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atraktivity města:1. Náměstí Sv. Marka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007" y="6021288"/>
            <a:ext cx="9220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 vzniklo v 9. st. a do dnešní podoby bylo přestavěn o v roce 1177. Nachází se </a:t>
            </a:r>
          </a:p>
          <a:p>
            <a:r>
              <a:rPr lang="cs-CZ" dirty="0" smtClean="0"/>
              <a:t>zde bazilika Sv. Marka, Dóžecí palác, Kampanila, Sloupy sv. Marka a Theodora, Torre </a:t>
            </a:r>
            <a:r>
              <a:rPr lang="cs-CZ" dirty="0" err="1" smtClean="0"/>
              <a:t>dell</a:t>
            </a:r>
            <a:r>
              <a:rPr lang="cs-CZ" dirty="0" smtClean="0"/>
              <a:t>´</a:t>
            </a:r>
            <a:r>
              <a:rPr lang="cs-CZ" dirty="0" err="1" smtClean="0"/>
              <a:t>Oroglio</a:t>
            </a:r>
            <a:r>
              <a:rPr lang="cs-CZ" dirty="0" smtClean="0"/>
              <a:t>..</a:t>
            </a:r>
            <a:endParaRPr lang="cs-CZ" dirty="0"/>
          </a:p>
        </p:txBody>
      </p:sp>
      <p:pic>
        <p:nvPicPr>
          <p:cNvPr id="7170" name="Picture 2" descr="C:\Users\Simona\Downloads\Piazza_San_Marco_with_the_Basilica,_by_Canaletto,_1730._Fogg_Art_Museum,_Cambridge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3038" y="1442137"/>
            <a:ext cx="7229362" cy="45861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5576" y="1052736"/>
            <a:ext cx="2479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 náměstí sv. Marka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Bazilika Sv. Marka</a:t>
            </a:r>
            <a:endParaRPr lang="cs-CZ" sz="3200" dirty="0"/>
          </a:p>
        </p:txBody>
      </p:sp>
      <p:pic>
        <p:nvPicPr>
          <p:cNvPr id="3074" name="Picture 2" descr="C:\Users\Simona\Desktop\hotelovka\Evropa\itálie\benátky\P709472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47664" y="1196752"/>
            <a:ext cx="2560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 Bazilika Sv. Marka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6165304"/>
            <a:ext cx="9103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9. st. zde bylo uloženo tělo Sv. Marka, kostel zničil požár. Druhý boží stánek byl stržen v 11. st.,</a:t>
            </a:r>
          </a:p>
          <a:p>
            <a:r>
              <a:rPr lang="cs-CZ" dirty="0" smtClean="0"/>
              <a:t> aby uvolnil prostor honosnější stavbě.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Nejvyšší kupole Nanebevzatí </a:t>
            </a:r>
            <a:r>
              <a:rPr lang="cs-CZ" sz="2800" dirty="0" smtClean="0"/>
              <a:t>se pyšní mozaikou z 13. století, zachycujícího Krista obklopeného anděly</a:t>
            </a:r>
            <a:endParaRPr lang="cs-CZ" sz="2800" dirty="0"/>
          </a:p>
        </p:txBody>
      </p:sp>
      <p:pic>
        <p:nvPicPr>
          <p:cNvPr id="8194" name="Picture 2" descr="C:\Users\Simona\Downloads\800px-Markusdom_Kuppel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00808"/>
            <a:ext cx="6552727" cy="491454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1340768"/>
            <a:ext cx="2307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 Kupole baziliky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 rot="2309306">
            <a:off x="5939780" y="1345273"/>
            <a:ext cx="484632" cy="19339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Kupole, stěny a podlahu pokrývá více než 4000 m² zlatých mozaik. Nejstarší z 12 stol. jsou pojaty v byzantském duchu. </a:t>
            </a:r>
            <a:endParaRPr lang="cs-CZ" sz="2800" dirty="0"/>
          </a:p>
        </p:txBody>
      </p:sp>
      <p:pic>
        <p:nvPicPr>
          <p:cNvPr id="4" name="Picture 3" descr="C:\Users\Simona\Downloads\579px-Veneza1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777864" cy="49470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411760" y="1340768"/>
            <a:ext cx="1688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 Mozaiky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850106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Dóžecí palác – byl zbudován v 9. století jako opevněný hrad, nynější palác pochází ze 14. a počátku 15. století</a:t>
            </a:r>
            <a:endParaRPr lang="cs-CZ" sz="2800" dirty="0"/>
          </a:p>
        </p:txBody>
      </p:sp>
      <p:pic>
        <p:nvPicPr>
          <p:cNvPr id="4098" name="Picture 2" descr="C:\Users\Simona\Desktop\hotelovka\Evropa\itálie\benátky\P709484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556792"/>
            <a:ext cx="6768751" cy="507656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1196752"/>
            <a:ext cx="2073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 Dóžecí palác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Součástí tohoto paláce je např. Schodiště obrů, Most Vzdechů, Mučírna, Balkon na průčelí, Vítězný oblouk na nádvoří .</a:t>
            </a:r>
            <a:endParaRPr lang="cs-CZ" sz="2800" dirty="0"/>
          </a:p>
        </p:txBody>
      </p:sp>
      <p:pic>
        <p:nvPicPr>
          <p:cNvPr id="9219" name="Picture 3" descr="C:\Users\Simona\Downloads\800px-Wenecja_Palac_Dozow (1)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628800"/>
            <a:ext cx="6768752" cy="50765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59632" y="1268760"/>
            <a:ext cx="2827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14. Dóžecí palác z moře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Kampanila -Zvonice</a:t>
            </a:r>
            <a:endParaRPr lang="cs-CZ" sz="3200" dirty="0"/>
          </a:p>
        </p:txBody>
      </p:sp>
      <p:pic>
        <p:nvPicPr>
          <p:cNvPr id="2051" name="Picture 3" descr="C:\Users\Simona\Desktop\hotelovka\Evropa\itálie\benátky\P709473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Původní věž byla dokončena v roce 1173, sloužila jako maják</a:t>
            </a:r>
          </a:p>
          <a:p>
            <a:r>
              <a:rPr lang="cs-CZ" sz="2400" dirty="0" smtClean="0"/>
              <a:t>Ve středověku na ní byla zavěšena mučící klec</a:t>
            </a:r>
          </a:p>
          <a:p>
            <a:r>
              <a:rPr lang="cs-CZ" sz="2400" dirty="0" smtClean="0"/>
              <a:t>Dnešní podoba pochází ze 16. století</a:t>
            </a:r>
          </a:p>
          <a:p>
            <a:r>
              <a:rPr lang="cs-CZ" sz="2400" dirty="0" smtClean="0"/>
              <a:t>V roce 1902 se věž zřítila a postavena byla opět v roce 1912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196752"/>
            <a:ext cx="1952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15. Kampanila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Sloupy sv. Marka a sv. Theodora</a:t>
            </a:r>
            <a:endParaRPr lang="cs-CZ" sz="3200" dirty="0"/>
          </a:p>
        </p:txBody>
      </p:sp>
      <p:pic>
        <p:nvPicPr>
          <p:cNvPr id="6147" name="Picture 3" descr="C:\Users\Simona\Downloads\2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50313" y="1584464"/>
            <a:ext cx="6518031" cy="479686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87624" y="1268760"/>
            <a:ext cx="392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 Sloupy sv. Marka a sv. Theodora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Ponte </a:t>
            </a:r>
            <a:r>
              <a:rPr lang="cs-CZ" sz="3200" dirty="0" err="1" smtClean="0"/>
              <a:t>di</a:t>
            </a:r>
            <a:r>
              <a:rPr lang="cs-CZ" sz="3200" dirty="0" smtClean="0"/>
              <a:t> </a:t>
            </a:r>
            <a:r>
              <a:rPr lang="cs-CZ" sz="3200" dirty="0" err="1" smtClean="0"/>
              <a:t>Rialto</a:t>
            </a:r>
            <a:r>
              <a:rPr lang="cs-CZ" sz="3200" dirty="0" smtClean="0"/>
              <a:t> – tento most byl </a:t>
            </a:r>
            <a:r>
              <a:rPr lang="cs-CZ" sz="3200" dirty="0" err="1" smtClean="0"/>
              <a:t>vybudová</a:t>
            </a:r>
            <a:r>
              <a:rPr lang="cs-CZ" sz="3200" dirty="0" smtClean="0"/>
              <a:t> v letech 1588 - 1591</a:t>
            </a:r>
            <a:endParaRPr lang="cs-CZ" sz="3200" dirty="0"/>
          </a:p>
        </p:txBody>
      </p:sp>
      <p:pic>
        <p:nvPicPr>
          <p:cNvPr id="4" name="Picture 2" descr="C:\Users\Simona\Desktop\hotelovka\Evropa\itálie\benátky\P709477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628800"/>
            <a:ext cx="6682689" cy="50120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1196752"/>
            <a:ext cx="2277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17 Ponte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Rialto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3. </a:t>
            </a:r>
            <a:r>
              <a:rPr lang="cs-CZ" sz="3200" dirty="0" err="1" smtClean="0"/>
              <a:t>Dorsoduro</a:t>
            </a:r>
            <a:r>
              <a:rPr lang="cs-CZ" sz="3200" dirty="0" smtClean="0"/>
              <a:t> – </a:t>
            </a:r>
            <a:r>
              <a:rPr lang="cs-CZ" sz="2700" dirty="0" smtClean="0"/>
              <a:t>je  jednou ze šesti čtvrtí Benátek, ležící na jihozápadě města. Patří k ní ostrov </a:t>
            </a:r>
            <a:r>
              <a:rPr lang="cs-CZ" sz="2700" dirty="0" err="1" smtClean="0"/>
              <a:t>Giudecca</a:t>
            </a:r>
            <a:r>
              <a:rPr lang="cs-CZ" sz="2700" dirty="0" smtClean="0"/>
              <a:t>, i část kanálu Grande. Hlavní dominantou je kostel </a:t>
            </a:r>
            <a:r>
              <a:rPr lang="cs-CZ" sz="2700" dirty="0" err="1" smtClean="0"/>
              <a:t>Santa</a:t>
            </a:r>
            <a:r>
              <a:rPr lang="cs-CZ" sz="2700" dirty="0" smtClean="0"/>
              <a:t> Maria </a:t>
            </a:r>
            <a:r>
              <a:rPr lang="cs-CZ" sz="2700" dirty="0" err="1" smtClean="0"/>
              <a:t>della</a:t>
            </a:r>
            <a:r>
              <a:rPr lang="cs-CZ" sz="2700" dirty="0" smtClean="0"/>
              <a:t> Salute z roku 1630.</a:t>
            </a:r>
            <a:endParaRPr lang="cs-CZ" sz="2700" dirty="0"/>
          </a:p>
        </p:txBody>
      </p:sp>
      <p:pic>
        <p:nvPicPr>
          <p:cNvPr id="10242" name="Picture 2" descr="C:\Users\Simona\Downloads\800px-Santa_Maria_della_Salute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002731"/>
            <a:ext cx="6473692" cy="485526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1556792"/>
            <a:ext cx="1965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18. </a:t>
            </a:r>
            <a:r>
              <a:rPr lang="cs-CZ" dirty="0" err="1" smtClean="0"/>
              <a:t>Dorsoduro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4. Ostrovy v Laguně </a:t>
            </a:r>
            <a:r>
              <a:rPr lang="cs-CZ" sz="3200" i="1" dirty="0" smtClean="0"/>
              <a:t>( </a:t>
            </a:r>
            <a:r>
              <a:rPr lang="cs-CZ" sz="3200" i="1" dirty="0" err="1" smtClean="0"/>
              <a:t>Burano</a:t>
            </a:r>
            <a:r>
              <a:rPr lang="cs-CZ" sz="3200" i="1" dirty="0" smtClean="0"/>
              <a:t>, </a:t>
            </a:r>
            <a:r>
              <a:rPr lang="cs-CZ" sz="3200" i="1" dirty="0" err="1" smtClean="0"/>
              <a:t>Murano</a:t>
            </a:r>
            <a:r>
              <a:rPr lang="cs-CZ" sz="3200" i="1" dirty="0" smtClean="0"/>
              <a:t>, </a:t>
            </a:r>
            <a:r>
              <a:rPr lang="cs-CZ" sz="3200" i="1" dirty="0" err="1" smtClean="0"/>
              <a:t>Torcello</a:t>
            </a:r>
            <a:r>
              <a:rPr lang="cs-CZ" sz="3200" i="1" dirty="0" smtClean="0"/>
              <a:t>, San </a:t>
            </a:r>
            <a:r>
              <a:rPr lang="cs-CZ" sz="3200" i="1" dirty="0" err="1" smtClean="0"/>
              <a:t>Michele</a:t>
            </a:r>
            <a:r>
              <a:rPr lang="cs-CZ" sz="3200" i="1" dirty="0" smtClean="0"/>
              <a:t>,</a:t>
            </a:r>
            <a:r>
              <a:rPr lang="cs-CZ" sz="3200" i="1" dirty="0" err="1" smtClean="0"/>
              <a:t>Santa</a:t>
            </a:r>
            <a:r>
              <a:rPr lang="cs-CZ" sz="3200" i="1" dirty="0" smtClean="0"/>
              <a:t> Maria </a:t>
            </a:r>
            <a:r>
              <a:rPr lang="cs-CZ" sz="3200" i="1" dirty="0" err="1" smtClean="0"/>
              <a:t>della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Grazia</a:t>
            </a:r>
            <a:r>
              <a:rPr lang="cs-CZ" sz="3200" i="1" dirty="0" smtClean="0"/>
              <a:t>, Lido </a:t>
            </a:r>
            <a:r>
              <a:rPr lang="cs-CZ" sz="3200" i="1" dirty="0" err="1" smtClean="0"/>
              <a:t>atd</a:t>
            </a:r>
            <a:r>
              <a:rPr lang="cs-CZ" sz="3200" i="1" dirty="0" smtClean="0"/>
              <a:t>….)</a:t>
            </a:r>
            <a:endParaRPr lang="cs-CZ" sz="3200" i="1" dirty="0"/>
          </a:p>
        </p:txBody>
      </p:sp>
      <p:pic>
        <p:nvPicPr>
          <p:cNvPr id="11266" name="Picture 2" descr="C:\Users\Simona\Downloads\Burano_Red_Bucket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00808"/>
            <a:ext cx="6408712" cy="42404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1412776"/>
            <a:ext cx="1589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19 </a:t>
            </a:r>
            <a:r>
              <a:rPr lang="cs-CZ" dirty="0" err="1" smtClean="0"/>
              <a:t>Burano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5. Kulturní akce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ÚKOL:	</a:t>
            </a:r>
            <a:r>
              <a:rPr lang="cs-CZ" sz="2800" i="1" dirty="0" smtClean="0"/>
              <a:t>Žáci </a:t>
            </a:r>
            <a:r>
              <a:rPr lang="cs-CZ" sz="2800" i="1" dirty="0" smtClean="0"/>
              <a:t>si připraví krátký referát na jednotlivé kulturní akce v </a:t>
            </a:r>
            <a:r>
              <a:rPr lang="cs-CZ" sz="2800" i="1" dirty="0" smtClean="0"/>
              <a:t>Benátkách.</a:t>
            </a:r>
            <a:endParaRPr lang="cs-CZ" sz="2800" i="1" dirty="0" smtClean="0"/>
          </a:p>
          <a:p>
            <a:r>
              <a:rPr lang="cs-CZ" sz="2800" dirty="0" smtClean="0"/>
              <a:t>1. Bienále</a:t>
            </a:r>
          </a:p>
          <a:p>
            <a:r>
              <a:rPr lang="cs-CZ" sz="2800" dirty="0" smtClean="0"/>
              <a:t>2. Mezinárodní filmový festival</a:t>
            </a:r>
          </a:p>
          <a:p>
            <a:r>
              <a:rPr lang="cs-CZ" sz="2800" dirty="0" smtClean="0"/>
              <a:t>3. Karneval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892480" cy="551723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Poloha města ,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cs-CZ" altLang="ja-JP" sz="1100" dirty="0" smtClean="0">
                <a:cs typeface="Arial" charset="0"/>
              </a:rPr>
              <a:t>[online]. [cit. 2013-08-14].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</a:t>
            </a:r>
            <a:r>
              <a:rPr lang="cs-CZ" sz="1100" dirty="0" smtClean="0"/>
              <a:t> http://cs.wikipedia.org/wiki/Ben%C3%A1tky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Znak města, 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cs-CZ" altLang="ja-JP" sz="1100" dirty="0" smtClean="0">
                <a:cs typeface="Arial" charset="0"/>
              </a:rPr>
              <a:t>[online]. [cit. 2013-08-14].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</a:t>
            </a:r>
            <a:r>
              <a:rPr lang="cs-CZ" sz="1100" dirty="0" smtClean="0"/>
              <a:t> http://cs.wikipedia.org/wiki/Soubor:CoA_Citt%C3%A0_di_Venezia.gif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Lev na náměstí,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Gondola </a:t>
            </a:r>
            <a:r>
              <a:rPr lang="cs-CZ" sz="1100" dirty="0" err="1" smtClean="0"/>
              <a:t>service</a:t>
            </a:r>
            <a:r>
              <a:rPr lang="cs-CZ" sz="1100" dirty="0" smtClean="0"/>
              <a:t>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Gondoly,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err="1"/>
              <a:t>V</a:t>
            </a:r>
            <a:r>
              <a:rPr lang="cs-CZ" sz="1100" dirty="0" err="1" smtClean="0"/>
              <a:t>aporetti</a:t>
            </a:r>
            <a:r>
              <a:rPr lang="cs-CZ" sz="1100" dirty="0" smtClean="0"/>
              <a:t>(vodní autobus),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err="1" smtClean="0"/>
              <a:t>Canal</a:t>
            </a:r>
            <a:r>
              <a:rPr lang="cs-CZ" sz="1100" dirty="0" smtClean="0"/>
              <a:t> Grande,</a:t>
            </a:r>
            <a:r>
              <a:rPr lang="cs-CZ" sz="1100" dirty="0"/>
              <a:t> </a:t>
            </a:r>
            <a:r>
              <a:rPr lang="cs-CZ" altLang="ja-JP" sz="1100" dirty="0" smtClean="0">
                <a:cs typeface="Arial" charset="0"/>
              </a:rPr>
              <a:t>[online]. [cit. 2013-08-14].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 http://cs.wikipedia.org/wiki/Soubor:Ben%C3%A1tky_-_Velk%C3%BD_kan%C3%A1l.jpg</a:t>
            </a:r>
          </a:p>
          <a:p>
            <a:pPr marL="514350" indent="-514350">
              <a:buFont typeface="+mj-lt"/>
              <a:buAutoNum type="arabicPeriod"/>
            </a:pPr>
            <a:r>
              <a:rPr lang="pl-PL" sz="1100" dirty="0" smtClean="0">
                <a:cs typeface="Arial" charset="0"/>
              </a:rPr>
              <a:t>Letecký snímek,[online] [cit.2013-08-15] http://www.boleslavskacestovka.cz/image/karneval/velke/image006.jpg</a:t>
            </a:r>
          </a:p>
          <a:p>
            <a:pPr marL="514350" indent="-514350">
              <a:buFont typeface="+mj-lt"/>
              <a:buAutoNum type="arabicPeriod"/>
            </a:pPr>
            <a:r>
              <a:rPr lang="pl-PL" sz="1100" dirty="0" smtClean="0">
                <a:cs typeface="Arial" charset="0"/>
              </a:rPr>
              <a:t>Náměstí sv. Marka, </a:t>
            </a:r>
            <a:r>
              <a:rPr lang="cs-CZ" altLang="ja-JP" sz="1100" dirty="0" smtClean="0">
                <a:cs typeface="Arial" charset="0"/>
              </a:rPr>
              <a:t>[online]. [cit. 2013-08-15].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 </a:t>
            </a:r>
            <a:r>
              <a:rPr lang="pl-PL" sz="1100" dirty="0" smtClean="0">
                <a:cs typeface="Arial" charset="0"/>
              </a:rPr>
              <a:t>http://cs.wikipedia.org/wiki/Soubor:Piazza_San_Marco_with_the_Basilica,_by_Canaletto,_1730._Fogg_Art_Museum,_Cambridge.jpg</a:t>
            </a:r>
            <a:endParaRPr lang="cs-CZ" sz="11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Bazilika Sv. Marka,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Kupole </a:t>
            </a:r>
            <a:r>
              <a:rPr lang="cs-CZ" altLang="ja-JP" sz="1100" dirty="0" smtClean="0">
                <a:cs typeface="Arial" charset="0"/>
              </a:rPr>
              <a:t>[online]. [cit. 2013-08-15].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 </a:t>
            </a:r>
            <a:r>
              <a:rPr lang="cs-CZ" sz="1100" dirty="0" smtClean="0"/>
              <a:t>http://cs.wikipedia.org/wiki/Soubor:Markusdom_Kuppeln.jpg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Mozaiky</a:t>
            </a:r>
            <a:r>
              <a:rPr lang="cs-CZ" altLang="ja-JP" sz="1100" dirty="0" smtClean="0">
                <a:cs typeface="Arial" charset="0"/>
              </a:rPr>
              <a:t> [online]. [cit. 2013-08-15].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</a:t>
            </a:r>
            <a:r>
              <a:rPr lang="cs-CZ" sz="1100" dirty="0" smtClean="0"/>
              <a:t> </a:t>
            </a:r>
            <a:r>
              <a:rPr lang="cs-CZ" sz="1100" dirty="0" err="1" smtClean="0"/>
              <a:t>Ricardo</a:t>
            </a:r>
            <a:r>
              <a:rPr lang="cs-CZ" sz="1100" dirty="0" smtClean="0"/>
              <a:t> André </a:t>
            </a:r>
            <a:r>
              <a:rPr lang="cs-CZ" sz="1100" dirty="0" err="1" smtClean="0"/>
              <a:t>Frantz</a:t>
            </a:r>
            <a:r>
              <a:rPr lang="cs-CZ" sz="1100" dirty="0" smtClean="0"/>
              <a:t> (2005)</a:t>
            </a:r>
            <a:r>
              <a:rPr lang="cs-CZ" sz="1100" dirty="0" smtClean="0">
                <a:hlinkClick r:id="rId2"/>
              </a:rPr>
              <a:t> </a:t>
            </a:r>
            <a:r>
              <a:rPr lang="cs-CZ" sz="1100" dirty="0" smtClean="0"/>
              <a:t>http://cs.wikipedia.org/wiki/Soubor:Veneza118.jpg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Dóžecí palác,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Dóžecí palác z moře,</a:t>
            </a:r>
            <a:r>
              <a:rPr lang="cs-CZ" altLang="ja-JP" sz="1100" dirty="0" smtClean="0">
                <a:cs typeface="Arial" charset="0"/>
              </a:rPr>
              <a:t> [online]. [cit. 2013-08-15].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</a:t>
            </a:r>
            <a:r>
              <a:rPr lang="cs-CZ" sz="1100" dirty="0" smtClean="0"/>
              <a:t> http://cs.wikipedia.org/wiki/Soubor:Wenecja_Palac_Dozow.JPG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Kampanila,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Sloupy sv. Marka a sv. Theodora</a:t>
            </a:r>
            <a:r>
              <a:rPr lang="cs-CZ" altLang="ja-JP" sz="1100" dirty="0" smtClean="0">
                <a:cs typeface="Arial" charset="0"/>
              </a:rPr>
              <a:t> .[online]. [cit. 2013-08-15].</a:t>
            </a:r>
            <a:r>
              <a:rPr lang="cs-CZ" sz="1100" dirty="0" smtClean="0"/>
              <a:t> http://www.eupatrid.</a:t>
            </a:r>
            <a:r>
              <a:rPr lang="cs-CZ" sz="1100" dirty="0" err="1" smtClean="0"/>
              <a:t>cz</a:t>
            </a:r>
            <a:r>
              <a:rPr lang="cs-CZ" sz="1100" dirty="0" smtClean="0"/>
              <a:t>/c/foto_z_cest/09/2.htm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smtClean="0"/>
              <a:t>Ponte </a:t>
            </a:r>
            <a:r>
              <a:rPr lang="cs-CZ" sz="1100" dirty="0" err="1" smtClean="0"/>
              <a:t>di</a:t>
            </a:r>
            <a:r>
              <a:rPr lang="cs-CZ" sz="1100" dirty="0" smtClean="0"/>
              <a:t> </a:t>
            </a:r>
            <a:r>
              <a:rPr lang="cs-CZ" sz="1100" dirty="0" err="1" smtClean="0"/>
              <a:t>Rialto</a:t>
            </a:r>
            <a:r>
              <a:rPr lang="cs-CZ" sz="1100" dirty="0" smtClean="0"/>
              <a:t>, zdroj autor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err="1" smtClean="0"/>
              <a:t>Dorsoduro</a:t>
            </a:r>
            <a:r>
              <a:rPr lang="cs-CZ" sz="1100" dirty="0" smtClean="0"/>
              <a:t>. [o</a:t>
            </a:r>
            <a:r>
              <a:rPr lang="cs-CZ" altLang="ja-JP" sz="1100" dirty="0" smtClean="0">
                <a:cs typeface="Arial" charset="0"/>
              </a:rPr>
              <a:t>nline]. [cit. 2013-08-15].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</a:t>
            </a:r>
            <a:r>
              <a:rPr lang="cs-CZ" sz="1100" dirty="0" smtClean="0"/>
              <a:t> http://cs.wikipedia.org/wiki/Soubor:Santa_Maria_della_Salute.jpg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100" dirty="0" err="1" smtClean="0"/>
              <a:t>Burano</a:t>
            </a:r>
            <a:r>
              <a:rPr lang="cs-CZ" sz="1100" dirty="0" smtClean="0"/>
              <a:t> [o</a:t>
            </a:r>
            <a:r>
              <a:rPr lang="cs-CZ" altLang="ja-JP" sz="1100" dirty="0" smtClean="0">
                <a:cs typeface="Arial" charset="0"/>
              </a:rPr>
              <a:t>nline]. [cit. 2013-08-15]. Dostupný pod licencí </a:t>
            </a:r>
            <a:r>
              <a:rPr lang="cs-CZ" altLang="ja-JP" sz="1100" dirty="0" err="1" smtClean="0">
                <a:cs typeface="Arial" charset="0"/>
              </a:rPr>
              <a:t>Creative</a:t>
            </a:r>
            <a:r>
              <a:rPr lang="cs-CZ" altLang="ja-JP" sz="1100" dirty="0" smtClean="0">
                <a:cs typeface="Arial" charset="0"/>
              </a:rPr>
              <a:t> </a:t>
            </a:r>
            <a:r>
              <a:rPr lang="cs-CZ" altLang="ja-JP" sz="1100" dirty="0" err="1" smtClean="0">
                <a:cs typeface="Arial" charset="0"/>
              </a:rPr>
              <a:t>Commons</a:t>
            </a:r>
            <a:r>
              <a:rPr lang="en-US" altLang="ja-JP" sz="1100" dirty="0" smtClean="0">
                <a:cs typeface="Arial" charset="0"/>
              </a:rPr>
              <a:t> </a:t>
            </a:r>
            <a:r>
              <a:rPr lang="en-US" altLang="ja-JP" sz="1100" dirty="0" err="1" smtClean="0">
                <a:cs typeface="Arial" charset="0"/>
              </a:rPr>
              <a:t>na</a:t>
            </a:r>
            <a:r>
              <a:rPr lang="en-US" altLang="ja-JP" sz="1100" dirty="0" smtClean="0">
                <a:cs typeface="Arial" charset="0"/>
              </a:rPr>
              <a:t> WWW</a:t>
            </a:r>
            <a:r>
              <a:rPr lang="pl-PL" altLang="ja-JP" sz="1100" dirty="0" smtClean="0">
                <a:cs typeface="Arial" charset="0"/>
              </a:rPr>
              <a:t>: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3"/>
              </a:rPr>
              <a:t>http://en.wikipedia.org/wiki/File:Burano_Red_Bucket.jpg</a:t>
            </a: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altLang="ja-JP" sz="1800" dirty="0" smtClean="0">
                <a:cs typeface="Arial" charset="0"/>
              </a:rPr>
              <a:t>[online]. [cit. 2013-08-14]. Dostupný pod licencí </a:t>
            </a:r>
            <a:r>
              <a:rPr lang="cs-CZ" altLang="ja-JP" sz="1800" dirty="0" err="1" smtClean="0">
                <a:cs typeface="Arial" charset="0"/>
              </a:rPr>
              <a:t>Creative</a:t>
            </a:r>
            <a:r>
              <a:rPr lang="cs-CZ" altLang="ja-JP" sz="1800" dirty="0" smtClean="0">
                <a:cs typeface="Arial" charset="0"/>
              </a:rPr>
              <a:t> </a:t>
            </a:r>
            <a:r>
              <a:rPr lang="cs-CZ" altLang="ja-JP" sz="1800" dirty="0" err="1" smtClean="0">
                <a:cs typeface="Arial" charset="0"/>
              </a:rPr>
              <a:t>Commons</a:t>
            </a:r>
            <a:r>
              <a:rPr lang="en-US" altLang="ja-JP" sz="1800" dirty="0" smtClean="0">
                <a:cs typeface="Arial" charset="0"/>
              </a:rPr>
              <a:t> </a:t>
            </a:r>
            <a:r>
              <a:rPr lang="en-US" altLang="ja-JP" sz="1800" dirty="0" err="1" smtClean="0">
                <a:cs typeface="Arial" charset="0"/>
              </a:rPr>
              <a:t>na</a:t>
            </a:r>
            <a:r>
              <a:rPr lang="en-US" altLang="ja-JP" sz="1800" dirty="0" smtClean="0">
                <a:cs typeface="Arial" charset="0"/>
              </a:rPr>
              <a:t> WWW</a:t>
            </a:r>
            <a:r>
              <a:rPr lang="pl-PL" altLang="ja-JP" sz="1800" dirty="0" smtClean="0">
                <a:cs typeface="Arial" charset="0"/>
              </a:rPr>
              <a:t>:</a:t>
            </a:r>
            <a:r>
              <a:rPr lang="cs-CZ" sz="1800" dirty="0" smtClean="0"/>
              <a:t> http://cs.wikipedia.org/wiki/Ben%C3%A1tsk%C3%A1_republika</a:t>
            </a:r>
            <a:endParaRPr lang="cs-CZ" sz="1800" dirty="0"/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[online]. [cit. 2013-08-14].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http://cs.wikipedia.org/wiki/Ben%C3%A1tky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Svobodová L., Krejčíř P.,Macháčková L., (2007): </a:t>
            </a:r>
            <a:r>
              <a:rPr lang="cs-CZ" sz="1800" i="1" dirty="0" smtClean="0"/>
              <a:t>Benátky kapesní průvodce</a:t>
            </a:r>
            <a:r>
              <a:rPr lang="cs-CZ" sz="1800" dirty="0" smtClean="0"/>
              <a:t>,</a:t>
            </a:r>
            <a:r>
              <a:rPr lang="cs-CZ" sz="1800" dirty="0" err="1" smtClean="0"/>
              <a:t>Ikar</a:t>
            </a:r>
            <a:r>
              <a:rPr lang="cs-CZ" sz="1800" dirty="0" smtClean="0"/>
              <a:t> Praha, ISBN 978-80-249-0879-3,80 str.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RNDr. Holeček M., RNDr. </a:t>
            </a:r>
            <a:r>
              <a:rPr lang="cs-CZ" sz="1800" dirty="0" err="1" smtClean="0"/>
              <a:t>Mariot</a:t>
            </a:r>
            <a:r>
              <a:rPr lang="cs-CZ" sz="1800" dirty="0" smtClean="0"/>
              <a:t> P.,CSc., RNDr. Střída M.,CSc., (2001</a:t>
            </a:r>
            <a:r>
              <a:rPr lang="cs-CZ" sz="1800" i="1" dirty="0" smtClean="0"/>
              <a:t>):Zeměpis cestovního ruchu</a:t>
            </a:r>
            <a:r>
              <a:rPr lang="cs-CZ" sz="1800" dirty="0" smtClean="0"/>
              <a:t>, nakladatelství České geografické společnosti,s. r. o., Praha 1999,2001,ISBN 80-86034-39-9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1490</Words>
  <Application>Microsoft Office PowerPoint</Application>
  <PresentationFormat>Předvádění na obrazovce (4:3)</PresentationFormat>
  <Paragraphs>152</Paragraphs>
  <Slides>27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 Benátky</vt:lpstr>
      <vt:lpstr>Snímek 2</vt:lpstr>
      <vt:lpstr>Snímek 3</vt:lpstr>
      <vt:lpstr>Základní data</vt:lpstr>
      <vt:lpstr>Znak města okřídlený lev sv. Marka</vt:lpstr>
      <vt:lpstr>Historie města</vt:lpstr>
      <vt:lpstr>Cestovní ruch</vt:lpstr>
      <vt:lpstr>Dopravní prostředky</vt:lpstr>
      <vt:lpstr>Snímek 9</vt:lpstr>
      <vt:lpstr>Obr.5 Gondoly</vt:lpstr>
      <vt:lpstr>Obr.6 vaporetti(vodní autobus)</vt:lpstr>
      <vt:lpstr>Hlavní vodní cestou je Velký kanál(CANAL GRANDE)</vt:lpstr>
      <vt:lpstr>Letecký snímek Benátek</vt:lpstr>
      <vt:lpstr>Hlavní atraktivity města:1. Náměstí Sv. Marka </vt:lpstr>
      <vt:lpstr> Bazilika Sv. Marka</vt:lpstr>
      <vt:lpstr>Nejvyšší kupole Nanebevzatí se pyšní mozaikou z 13. století, zachycujícího Krista obklopeného anděly</vt:lpstr>
      <vt:lpstr>Kupole, stěny a podlahu pokrývá více než 4000 m² zlatých mozaik. Nejstarší z 12 stol. jsou pojaty v byzantském duchu. </vt:lpstr>
      <vt:lpstr>Dóžecí palác – byl zbudován v 9. století jako opevněný hrad, nynější palác pochází ze 14. a počátku 15. století</vt:lpstr>
      <vt:lpstr>Součástí tohoto paláce je např. Schodiště obrů, Most Vzdechů, Mučírna, Balkon na průčelí, Vítězný oblouk na nádvoří .</vt:lpstr>
      <vt:lpstr>Kampanila -Zvonice</vt:lpstr>
      <vt:lpstr>Sloupy sv. Marka a sv. Theodora</vt:lpstr>
      <vt:lpstr>2. Ponte di Rialto – tento most byl vybudová v letech 1588 - 1591</vt:lpstr>
      <vt:lpstr>3. Dorsoduro – je  jednou ze šesti čtvrtí Benátek, ležící na jihozápadě města. Patří k ní ostrov Giudecca, i část kanálu Grande. Hlavní dominantou je kostel Santa Maria della Salute z roku 1630.</vt:lpstr>
      <vt:lpstr>4. Ostrovy v Laguně ( Burano, Murano, Torcello, San Michele,Santa Maria della Grazia, Lido atd….)</vt:lpstr>
      <vt:lpstr>5. Kulturní akce</vt:lpstr>
      <vt:lpstr>Zdroje obrázky</vt:lpstr>
      <vt:lpstr>Zdroje dat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Simona</dc:creator>
  <cp:lastModifiedBy>Simona</cp:lastModifiedBy>
  <cp:revision>10</cp:revision>
  <dcterms:created xsi:type="dcterms:W3CDTF">2013-08-14T11:22:45Z</dcterms:created>
  <dcterms:modified xsi:type="dcterms:W3CDTF">2013-08-28T09:14:21Z</dcterms:modified>
</cp:coreProperties>
</file>