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92" r:id="rId3"/>
    <p:sldId id="290" r:id="rId4"/>
    <p:sldId id="291" r:id="rId5"/>
    <p:sldId id="257" r:id="rId6"/>
    <p:sldId id="272" r:id="rId7"/>
    <p:sldId id="275" r:id="rId8"/>
    <p:sldId id="274" r:id="rId9"/>
    <p:sldId id="276" r:id="rId10"/>
    <p:sldId id="277" r:id="rId11"/>
    <p:sldId id="278" r:id="rId12"/>
    <p:sldId id="280" r:id="rId13"/>
    <p:sldId id="282" r:id="rId14"/>
    <p:sldId id="281" r:id="rId15"/>
    <p:sldId id="283" r:id="rId16"/>
    <p:sldId id="284" r:id="rId17"/>
    <p:sldId id="285" r:id="rId18"/>
    <p:sldId id="286" r:id="rId19"/>
    <p:sldId id="288" r:id="rId20"/>
    <p:sldId id="289" r:id="rId21"/>
    <p:sldId id="273" r:id="rId22"/>
    <p:sldId id="270" r:id="rId23"/>
    <p:sldId id="262" r:id="rId24"/>
    <p:sldId id="263" r:id="rId25"/>
    <p:sldId id="267" r:id="rId26"/>
    <p:sldId id="268" r:id="rId27"/>
    <p:sldId id="269" r:id="rId2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154" autoAdjust="0"/>
  </p:normalViewPr>
  <p:slideViewPr>
    <p:cSldViewPr>
      <p:cViewPr varScale="1">
        <p:scale>
          <a:sx n="60" d="100"/>
          <a:sy n="60" d="100"/>
        </p:scale>
        <p:origin x="-164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B2CA80-807D-4819-8D92-03E1DD17B72D}" type="datetimeFigureOut">
              <a:rPr lang="cs-CZ" smtClean="0"/>
              <a:pPr/>
              <a:t>28.8.2013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6D5B18A-122B-47F4-8F20-DF7020FE8759}"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pPr/>
              <a:t>2</a:t>
            </a:fld>
            <a:endParaRPr lang="cs-CZ"/>
          </a:p>
        </p:txBody>
      </p:sp>
    </p:spTree>
    <p:extLst>
      <p:ext uri="{BB962C8B-B14F-4D97-AF65-F5344CB8AC3E}">
        <p14:creationId xmlns="" xmlns:p14="http://schemas.microsoft.com/office/powerpoint/2010/main" val="589144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pPr/>
              <a:t>3</a:t>
            </a:fld>
            <a:endParaRPr lang="cs-CZ"/>
          </a:p>
        </p:txBody>
      </p:sp>
    </p:spTree>
    <p:extLst>
      <p:ext uri="{BB962C8B-B14F-4D97-AF65-F5344CB8AC3E}">
        <p14:creationId xmlns="" xmlns:p14="http://schemas.microsoft.com/office/powerpoint/2010/main" val="589144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Florencie byla založena roku 59 př. n. l. na pravém břehu Arna římskými vojáky – veterány Julia </a:t>
            </a:r>
            <a:r>
              <a:rPr lang="cs-CZ" dirty="0" err="1" smtClean="0"/>
              <a:t>Caesara</a:t>
            </a:r>
            <a:r>
              <a:rPr lang="cs-CZ" dirty="0" smtClean="0"/>
              <a:t> a získala název </a:t>
            </a:r>
            <a:r>
              <a:rPr lang="cs-CZ" dirty="0" err="1" smtClean="0"/>
              <a:t>Colonia</a:t>
            </a:r>
            <a:r>
              <a:rPr lang="cs-CZ" dirty="0" smtClean="0"/>
              <a:t> </a:t>
            </a:r>
            <a:r>
              <a:rPr lang="cs-CZ" dirty="0" err="1" smtClean="0"/>
              <a:t>Florentia</a:t>
            </a:r>
            <a:r>
              <a:rPr lang="cs-CZ" dirty="0" smtClean="0"/>
              <a:t>– Kvetoucí. Sídlo typu vojenského tábora mělo obdélníkový tvar se čtyřmi branami na každou světovou stranu. Hradby procházely </a:t>
            </a:r>
            <a:r>
              <a:rPr lang="cs-CZ" dirty="0" err="1" smtClean="0"/>
              <a:t>dnešnímPiazza</a:t>
            </a:r>
            <a:r>
              <a:rPr lang="cs-CZ" dirty="0" smtClean="0"/>
              <a:t> </a:t>
            </a:r>
            <a:r>
              <a:rPr lang="cs-CZ" dirty="0" err="1" smtClean="0"/>
              <a:t>del</a:t>
            </a:r>
            <a:r>
              <a:rPr lang="cs-CZ" dirty="0" smtClean="0"/>
              <a:t> </a:t>
            </a:r>
            <a:r>
              <a:rPr lang="cs-CZ" dirty="0" err="1" smtClean="0"/>
              <a:t>Duomo</a:t>
            </a:r>
            <a:r>
              <a:rPr lang="cs-CZ" dirty="0" smtClean="0"/>
              <a:t> na severu, </a:t>
            </a:r>
            <a:r>
              <a:rPr lang="cs-CZ" dirty="0" err="1" smtClean="0"/>
              <a:t>Piazza</a:t>
            </a:r>
            <a:r>
              <a:rPr lang="cs-CZ" dirty="0" smtClean="0"/>
              <a:t> </a:t>
            </a:r>
            <a:r>
              <a:rPr lang="cs-CZ" dirty="0" err="1" smtClean="0"/>
              <a:t>della</a:t>
            </a:r>
            <a:r>
              <a:rPr lang="cs-CZ" dirty="0" smtClean="0"/>
              <a:t> Signoria na jihu, Via </a:t>
            </a:r>
            <a:r>
              <a:rPr lang="cs-CZ" dirty="0" err="1" smtClean="0"/>
              <a:t>del</a:t>
            </a:r>
            <a:r>
              <a:rPr lang="cs-CZ" dirty="0" smtClean="0"/>
              <a:t> </a:t>
            </a:r>
            <a:r>
              <a:rPr lang="cs-CZ" dirty="0" err="1" smtClean="0"/>
              <a:t>Tornabuoni</a:t>
            </a:r>
            <a:r>
              <a:rPr lang="cs-CZ" dirty="0" smtClean="0"/>
              <a:t> na západě a Via </a:t>
            </a:r>
            <a:r>
              <a:rPr lang="cs-CZ" dirty="0" err="1" smtClean="0"/>
              <a:t>del</a:t>
            </a:r>
            <a:r>
              <a:rPr lang="cs-CZ" dirty="0" smtClean="0"/>
              <a:t> </a:t>
            </a:r>
            <a:r>
              <a:rPr lang="cs-CZ" dirty="0" err="1" smtClean="0"/>
              <a:t>Proconsolo</a:t>
            </a:r>
            <a:r>
              <a:rPr lang="cs-CZ" dirty="0" smtClean="0"/>
              <a:t> na východě. Do roku150 n. l. bylo ve městě vybudováno </a:t>
            </a:r>
            <a:r>
              <a:rPr lang="cs-CZ" dirty="0" err="1" smtClean="0"/>
              <a:t>forum</a:t>
            </a:r>
            <a:r>
              <a:rPr lang="cs-CZ" dirty="0" smtClean="0"/>
              <a:t> (na místě dnešní </a:t>
            </a:r>
            <a:r>
              <a:rPr lang="cs-CZ" dirty="0" err="1" smtClean="0"/>
              <a:t>Piazza</a:t>
            </a:r>
            <a:r>
              <a:rPr lang="cs-CZ" dirty="0" smtClean="0"/>
              <a:t> </a:t>
            </a:r>
            <a:r>
              <a:rPr lang="cs-CZ" dirty="0" err="1" smtClean="0"/>
              <a:t>della</a:t>
            </a:r>
            <a:r>
              <a:rPr lang="cs-CZ" dirty="0" smtClean="0"/>
              <a:t> </a:t>
            </a:r>
            <a:r>
              <a:rPr lang="cs-CZ" dirty="0" err="1" smtClean="0"/>
              <a:t>Repubblica</a:t>
            </a:r>
            <a:r>
              <a:rPr lang="cs-CZ" dirty="0" smtClean="0"/>
              <a:t>), kapitol, chrám, lázně, akvadukt a amfiteátr. </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 Ve středověku byla Florencie centrem významné městské republiky, která se za vlády rodu </a:t>
            </a:r>
            <a:r>
              <a:rPr lang="cs-CZ" dirty="0" err="1" smtClean="0"/>
              <a:t>Medicejských</a:t>
            </a:r>
            <a:r>
              <a:rPr lang="cs-CZ" dirty="0" smtClean="0"/>
              <a:t> přeměnila na toskánské vévodství (1531), které se později stalo velkovévodstvím (1569).</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V letech 1865 až 1870 byla Florencie dokonce hlavním městem celého Italského království.</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Od roku 1982 je historické centrum Florencie zapsáno na Seznamu světového dědictví UNESCO. (1)</a:t>
            </a:r>
            <a:endParaRPr lang="cs-CZ" dirty="0"/>
          </a:p>
        </p:txBody>
      </p:sp>
      <p:sp>
        <p:nvSpPr>
          <p:cNvPr id="4" name="Zástupný symbol pro číslo snímku 3"/>
          <p:cNvSpPr>
            <a:spLocks noGrp="1"/>
          </p:cNvSpPr>
          <p:nvPr>
            <p:ph type="sldNum" sz="quarter" idx="10"/>
          </p:nvPr>
        </p:nvSpPr>
        <p:spPr/>
        <p:txBody>
          <a:bodyPr/>
          <a:lstStyle/>
          <a:p>
            <a:fld id="{46D5B18A-122B-47F4-8F20-DF7020FE8759}" type="slidenum">
              <a:rPr lang="cs-CZ" smtClean="0"/>
              <a:pPr/>
              <a:t>5</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46D5B18A-122B-47F4-8F20-DF7020FE8759}" type="slidenum">
              <a:rPr lang="cs-CZ" smtClean="0"/>
              <a:pPr/>
              <a:t>6</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z="1200" b="0" i="0" kern="1200" dirty="0" smtClean="0">
                <a:solidFill>
                  <a:schemeClr val="tx1"/>
                </a:solidFill>
                <a:latin typeface="+mn-lt"/>
                <a:ea typeface="+mn-ea"/>
                <a:cs typeface="+mn-cs"/>
              </a:rPr>
              <a:t>Ve středověku patřila Florencie mezi nejvýznamnější města na světě.Velkou zásluhu na tom má „znovuvytvoření“ měny, od roku 1252 totiž Florenťané začali používat zlaté floriny, kterými financovali například Angličany při stoleté válce, papežství a rozvoj průmyslu po celé Evropě.</a:t>
            </a:r>
            <a:endParaRPr lang="cs-CZ" dirty="0"/>
          </a:p>
        </p:txBody>
      </p:sp>
      <p:sp>
        <p:nvSpPr>
          <p:cNvPr id="4" name="Zástupný symbol pro číslo snímku 3"/>
          <p:cNvSpPr>
            <a:spLocks noGrp="1"/>
          </p:cNvSpPr>
          <p:nvPr>
            <p:ph type="sldNum" sz="quarter" idx="10"/>
          </p:nvPr>
        </p:nvSpPr>
        <p:spPr/>
        <p:txBody>
          <a:bodyPr/>
          <a:lstStyle/>
          <a:p>
            <a:fld id="{46D5B18A-122B-47F4-8F20-DF7020FE8759}" type="slidenum">
              <a:rPr lang="cs-CZ" smtClean="0"/>
              <a:pPr/>
              <a:t>7</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Ve městě</a:t>
            </a:r>
            <a:r>
              <a:rPr lang="cs-CZ" baseline="0" dirty="0" smtClean="0"/>
              <a:t> žije kolem 370 000 obyvatel.</a:t>
            </a:r>
          </a:p>
          <a:p>
            <a:r>
              <a:rPr lang="cs-CZ" sz="1200" b="0" i="0" kern="1200" dirty="0" smtClean="0">
                <a:solidFill>
                  <a:schemeClr val="tx1"/>
                </a:solidFill>
                <a:latin typeface="+mn-lt"/>
                <a:ea typeface="+mn-ea"/>
                <a:cs typeface="+mn-cs"/>
              </a:rPr>
              <a:t>Ročně město přitahuje </a:t>
            </a:r>
            <a:r>
              <a:rPr lang="cs-CZ" sz="1200" b="1" i="0" kern="1200" dirty="0" smtClean="0">
                <a:solidFill>
                  <a:schemeClr val="tx1"/>
                </a:solidFill>
                <a:latin typeface="+mn-lt"/>
                <a:ea typeface="+mn-ea"/>
                <a:cs typeface="+mn-cs"/>
              </a:rPr>
              <a:t>miliony</a:t>
            </a:r>
            <a:r>
              <a:rPr lang="cs-CZ" sz="1200" b="0" i="0" kern="1200" dirty="0" smtClean="0">
                <a:solidFill>
                  <a:schemeClr val="tx1"/>
                </a:solidFill>
                <a:latin typeface="+mn-lt"/>
                <a:ea typeface="+mn-ea"/>
                <a:cs typeface="+mn-cs"/>
              </a:rPr>
              <a:t> turistů, kteří se sem rádi vracejí. Florentská architektura je totiž skutečně impozantní a doplněná nesmírně cennými uměleckými skvosty z města dělá jedno z největších lákadel v celé Itálii a v Evropě vůbec.</a:t>
            </a:r>
            <a:endParaRPr lang="cs-CZ" dirty="0"/>
          </a:p>
        </p:txBody>
      </p:sp>
      <p:sp>
        <p:nvSpPr>
          <p:cNvPr id="4" name="Zástupný symbol pro číslo snímku 3"/>
          <p:cNvSpPr>
            <a:spLocks noGrp="1"/>
          </p:cNvSpPr>
          <p:nvPr>
            <p:ph type="sldNum" sz="quarter" idx="10"/>
          </p:nvPr>
        </p:nvSpPr>
        <p:spPr/>
        <p:txBody>
          <a:bodyPr/>
          <a:lstStyle/>
          <a:p>
            <a:fld id="{46D5B18A-122B-47F4-8F20-DF7020FE8759}" type="slidenum">
              <a:rPr lang="cs-CZ" smtClean="0"/>
              <a:pPr/>
              <a:t>8</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200" b="0" i="0" kern="1200" dirty="0" smtClean="0">
                <a:solidFill>
                  <a:schemeClr val="tx1"/>
                </a:solidFill>
                <a:latin typeface="+mn-lt"/>
                <a:ea typeface="+mn-ea"/>
                <a:cs typeface="+mn-cs"/>
              </a:rPr>
              <a:t>Její základy pochází pravděpodobně už z 5. století. Svoji dnešní podobu baptisterium získalo ve 12. století v románském stylu. Tato památka je především známá díky svým třem bronzovým dveřím. Najdeme na ni Jižní bránu s výjevy ze života sv. Jana Křtitele od Andrea </a:t>
            </a:r>
            <a:r>
              <a:rPr lang="cs-CZ" sz="1200" b="0" i="0" kern="1200" dirty="0" err="1" smtClean="0">
                <a:solidFill>
                  <a:schemeClr val="tx1"/>
                </a:solidFill>
                <a:latin typeface="+mn-lt"/>
                <a:ea typeface="+mn-ea"/>
                <a:cs typeface="+mn-cs"/>
              </a:rPr>
              <a:t>Pisana</a:t>
            </a:r>
            <a:r>
              <a:rPr lang="cs-CZ" sz="1200" b="0" i="0" kern="1200" dirty="0" smtClean="0">
                <a:solidFill>
                  <a:schemeClr val="tx1"/>
                </a:solidFill>
                <a:latin typeface="+mn-lt"/>
                <a:ea typeface="+mn-ea"/>
                <a:cs typeface="+mn-cs"/>
              </a:rPr>
              <a:t>, Severní bránu, s náměty z Nového zákona a východní Rajskou bránu s výjevy ze Starého zákona (obě od </a:t>
            </a:r>
            <a:r>
              <a:rPr lang="cs-CZ" sz="1200" b="0" i="0" kern="1200" dirty="0" err="1" smtClean="0">
                <a:solidFill>
                  <a:schemeClr val="tx1"/>
                </a:solidFill>
                <a:latin typeface="+mn-lt"/>
                <a:ea typeface="+mn-ea"/>
                <a:cs typeface="+mn-cs"/>
              </a:rPr>
              <a:t>Lorenza</a:t>
            </a:r>
            <a:r>
              <a:rPr lang="cs-CZ" sz="1200" b="0" i="0" kern="1200" dirty="0" smtClean="0">
                <a:solidFill>
                  <a:schemeClr val="tx1"/>
                </a:solidFill>
                <a:latin typeface="+mn-lt"/>
                <a:ea typeface="+mn-ea"/>
                <a:cs typeface="+mn-cs"/>
              </a:rPr>
              <a:t> </a:t>
            </a:r>
            <a:r>
              <a:rPr lang="cs-CZ" sz="1200" b="0" i="0" kern="1200" dirty="0" err="1" smtClean="0">
                <a:solidFill>
                  <a:schemeClr val="tx1"/>
                </a:solidFill>
                <a:latin typeface="+mn-lt"/>
                <a:ea typeface="+mn-ea"/>
                <a:cs typeface="+mn-cs"/>
              </a:rPr>
              <a:t>Ghibertiho</a:t>
            </a:r>
            <a:r>
              <a:rPr lang="cs-CZ" sz="1200" b="0" i="0" kern="1200" dirty="0" smtClean="0">
                <a:solidFill>
                  <a:schemeClr val="tx1"/>
                </a:solidFill>
                <a:latin typeface="+mn-lt"/>
                <a:ea typeface="+mn-ea"/>
                <a:cs typeface="+mn-cs"/>
              </a:rPr>
              <a:t>).</a:t>
            </a:r>
            <a:r>
              <a:rPr lang="cs-CZ" sz="1200" b="0" i="1" kern="1200" dirty="0" smtClean="0">
                <a:solidFill>
                  <a:schemeClr val="tx1"/>
                </a:solidFill>
                <a:latin typeface="+mn-lt"/>
                <a:ea typeface="+mn-ea"/>
                <a:cs typeface="+mn-cs"/>
              </a:rPr>
              <a:t>(4)</a:t>
            </a:r>
          </a:p>
          <a:p>
            <a:pPr marL="0" marR="0" indent="0" algn="l" defTabSz="914400" rtl="0" eaLnBrk="1" fontAlgn="auto" latinLnBrk="0" hangingPunct="1">
              <a:lnSpc>
                <a:spcPct val="100000"/>
              </a:lnSpc>
              <a:spcBef>
                <a:spcPts val="0"/>
              </a:spcBef>
              <a:spcAft>
                <a:spcPts val="0"/>
              </a:spcAft>
              <a:buClrTx/>
              <a:buSzTx/>
              <a:buFontTx/>
              <a:buNone/>
              <a:tabLst/>
              <a:defRPr/>
            </a:pPr>
            <a:endParaRPr lang="cs-CZ" sz="1200" b="0" i="1"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i="0" dirty="0" smtClean="0"/>
              <a:t>Interiér: Mozaiky v kopuli baptisteria pocházejí ze 13. století. Dominuje jim Kristus na trůnu, jehož obraz je doplněn šesti pásy výjevů. Zdola to jsou: příběhy Jana Křtitele – příběhy Krista – příběhy Josefa – příběhy stvoření světa – nebeský andělský dvůr s Kristem a archanděly.</a:t>
            </a:r>
            <a:endParaRPr lang="cs-CZ" i="0" dirty="0"/>
          </a:p>
        </p:txBody>
      </p:sp>
      <p:sp>
        <p:nvSpPr>
          <p:cNvPr id="4" name="Zástupný symbol pro číslo snímku 3"/>
          <p:cNvSpPr>
            <a:spLocks noGrp="1"/>
          </p:cNvSpPr>
          <p:nvPr>
            <p:ph type="sldNum" sz="quarter" idx="10"/>
          </p:nvPr>
        </p:nvSpPr>
        <p:spPr/>
        <p:txBody>
          <a:bodyPr/>
          <a:lstStyle/>
          <a:p>
            <a:fld id="{46D5B18A-122B-47F4-8F20-DF7020FE8759}" type="slidenum">
              <a:rPr lang="cs-CZ" smtClean="0"/>
              <a:pPr/>
              <a:t>9</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Do baptisteria vedou troje bronzové dveře, které jsou považovány za vrchol toskánského umění. Jižní bránu vyrobil kolem roku 1330 Andrea </a:t>
            </a:r>
            <a:r>
              <a:rPr lang="cs-CZ" dirty="0" err="1" smtClean="0"/>
              <a:t>Pisano.Jsou</a:t>
            </a:r>
            <a:r>
              <a:rPr lang="cs-CZ" dirty="0" smtClean="0"/>
              <a:t> na ní výjevy ze života Jana Křtitele a alegorie ctností. Tato brána je pokládána za jeden z posledních výtvorů gotického sochařství ve Florencii.</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Autorem severní brány je </a:t>
            </a:r>
            <a:r>
              <a:rPr lang="cs-CZ" dirty="0" err="1" smtClean="0"/>
              <a:t>Lorenzo</a:t>
            </a:r>
            <a:r>
              <a:rPr lang="cs-CZ" dirty="0" smtClean="0"/>
              <a:t> </a:t>
            </a:r>
            <a:r>
              <a:rPr lang="cs-CZ" dirty="0" err="1" smtClean="0"/>
              <a:t>Ghiberti</a:t>
            </a:r>
            <a:r>
              <a:rPr lang="cs-CZ" dirty="0" smtClean="0"/>
              <a:t>, považovaný za prvního významného florentského sochaře 15. století. </a:t>
            </a:r>
            <a:r>
              <a:rPr lang="cs-CZ" dirty="0" err="1" smtClean="0"/>
              <a:t>Ghiberti</a:t>
            </a:r>
            <a:r>
              <a:rPr lang="cs-CZ" dirty="0" smtClean="0"/>
              <a:t> pracoval na této bráně s náměty z Nového zákona až do roku 1424.  Zadavatelé mu svěřili práce také na třetí, východní bráně. Východní bránu nazval svého času </a:t>
            </a:r>
            <a:r>
              <a:rPr lang="cs-CZ" dirty="0" err="1" smtClean="0"/>
              <a:t>Michelangelo</a:t>
            </a:r>
            <a:r>
              <a:rPr lang="cs-CZ" dirty="0" smtClean="0"/>
              <a:t> </a:t>
            </a:r>
            <a:r>
              <a:rPr lang="cs-CZ" dirty="0" err="1" smtClean="0"/>
              <a:t>Buonarroti</a:t>
            </a:r>
            <a:r>
              <a:rPr lang="cs-CZ" dirty="0" smtClean="0"/>
              <a:t> </a:t>
            </a:r>
            <a:r>
              <a:rPr lang="cs-CZ" dirty="0" err="1" smtClean="0"/>
              <a:t>Paradiso</a:t>
            </a:r>
            <a:r>
              <a:rPr lang="cs-CZ" dirty="0" smtClean="0"/>
              <a:t> (Rajskou bránou). </a:t>
            </a:r>
            <a:r>
              <a:rPr lang="cs-CZ" dirty="0" err="1" smtClean="0"/>
              <a:t>Lorenzo</a:t>
            </a:r>
            <a:r>
              <a:rPr lang="cs-CZ" dirty="0" smtClean="0"/>
              <a:t> </a:t>
            </a:r>
            <a:r>
              <a:rPr lang="cs-CZ" dirty="0" err="1" smtClean="0"/>
              <a:t>Ghiberti</a:t>
            </a:r>
            <a:r>
              <a:rPr lang="cs-CZ" dirty="0" smtClean="0"/>
              <a:t> na ní pracoval v letech 1425–1452 a mohl si zcela volně vybrat námět. Zvolil výjevy ze Starého zákona na pozadí bohaté architektury. </a:t>
            </a:r>
            <a:r>
              <a:rPr lang="cs-CZ" i="1" dirty="0" smtClean="0"/>
              <a:t>(5)</a:t>
            </a:r>
            <a:endParaRPr lang="cs-CZ" i="1" dirty="0"/>
          </a:p>
        </p:txBody>
      </p:sp>
      <p:sp>
        <p:nvSpPr>
          <p:cNvPr id="4" name="Zástupný symbol pro číslo snímku 3"/>
          <p:cNvSpPr>
            <a:spLocks noGrp="1"/>
          </p:cNvSpPr>
          <p:nvPr>
            <p:ph type="sldNum" sz="quarter" idx="10"/>
          </p:nvPr>
        </p:nvSpPr>
        <p:spPr/>
        <p:txBody>
          <a:bodyPr/>
          <a:lstStyle/>
          <a:p>
            <a:fld id="{46D5B18A-122B-47F4-8F20-DF7020FE8759}" type="slidenum">
              <a:rPr lang="cs-CZ" smtClean="0"/>
              <a:pPr/>
              <a:t>10</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200" dirty="0" smtClean="0"/>
              <a:t> Celá stavba této osmiboké dvouplášťové kupole se obešla bez lešení a dodnes je považovaná za architektonický zázrak – je to třetí největší kupole na světě. </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Dóm, v němž se snoubí gotická katedrála toskánského typu s </a:t>
            </a:r>
            <a:r>
              <a:rPr lang="cs-CZ" dirty="0" err="1" smtClean="0"/>
              <a:t>renesační</a:t>
            </a:r>
            <a:r>
              <a:rPr lang="cs-CZ" dirty="0" smtClean="0"/>
              <a:t> kupolí, dominuje panoramatu Florencie.</a:t>
            </a:r>
            <a:endParaRPr lang="cs-CZ" dirty="0"/>
          </a:p>
        </p:txBody>
      </p:sp>
      <p:sp>
        <p:nvSpPr>
          <p:cNvPr id="4" name="Zástupný symbol pro číslo snímku 3"/>
          <p:cNvSpPr>
            <a:spLocks noGrp="1"/>
          </p:cNvSpPr>
          <p:nvPr>
            <p:ph type="sldNum" sz="quarter" idx="10"/>
          </p:nvPr>
        </p:nvSpPr>
        <p:spPr/>
        <p:txBody>
          <a:bodyPr/>
          <a:lstStyle/>
          <a:p>
            <a:fld id="{46D5B18A-122B-47F4-8F20-DF7020FE8759}" type="slidenum">
              <a:rPr lang="cs-CZ" smtClean="0"/>
              <a:pPr/>
              <a:t>11</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Zvonice byla vystavěna na čtvercovém základu, jehož strany měří 14 metrů. Její výška činí 84 metrů. Stěny kampanily jsou obložené barevným mramorem, jak bylo typické pro toskánskou gotickou architekturu. Vysoká věž je rozdělena do několika pásů. Dva nejspodnější pásy podezdívky jsou zdobeny kosočtvercovými a šestihrannými kachlovými reliéfy, jež jsou dílem Andrey </a:t>
            </a:r>
            <a:r>
              <a:rPr lang="cs-CZ" dirty="0" err="1" smtClean="0"/>
              <a:t>Pisana</a:t>
            </a:r>
            <a:r>
              <a:rPr lang="cs-CZ" dirty="0" smtClean="0"/>
              <a:t> a </a:t>
            </a:r>
            <a:r>
              <a:rPr lang="cs-CZ" dirty="0" err="1" smtClean="0"/>
              <a:t>Lucy</a:t>
            </a:r>
            <a:r>
              <a:rPr lang="cs-CZ" dirty="0" smtClean="0"/>
              <a:t> </a:t>
            </a:r>
            <a:r>
              <a:rPr lang="cs-CZ" dirty="0" err="1" smtClean="0"/>
              <a:t>della</a:t>
            </a:r>
            <a:r>
              <a:rPr lang="cs-CZ" dirty="0" smtClean="0"/>
              <a:t> </a:t>
            </a:r>
            <a:r>
              <a:rPr lang="cs-CZ" dirty="0" err="1" smtClean="0"/>
              <a:t>Robbia</a:t>
            </a:r>
            <a:r>
              <a:rPr lang="cs-CZ" dirty="0" smtClean="0"/>
              <a:t>. Vyšší pás nad podezdívkou obsahuje výklenky se sochami, jejichž autorem je nejvýznamnější italský sochař 15. století </a:t>
            </a:r>
            <a:r>
              <a:rPr lang="cs-CZ" dirty="0" err="1" smtClean="0"/>
              <a:t>Donatello</a:t>
            </a:r>
            <a:r>
              <a:rPr lang="cs-CZ" dirty="0" smtClean="0"/>
              <a:t> (cyklus Proroci) a další významní umělci. Originály reliéfů a soch byly nahrazeny kopiemi a jsou dnes uschovány v Muzeu dómu (</a:t>
            </a:r>
            <a:r>
              <a:rPr lang="cs-CZ" dirty="0" err="1" smtClean="0"/>
              <a:t>Museo</a:t>
            </a:r>
            <a:r>
              <a:rPr lang="cs-CZ" dirty="0" smtClean="0"/>
              <a:t> </a:t>
            </a:r>
            <a:r>
              <a:rPr lang="cs-CZ" dirty="0" err="1" smtClean="0"/>
              <a:t>del</a:t>
            </a:r>
            <a:r>
              <a:rPr lang="cs-CZ" dirty="0" smtClean="0"/>
              <a:t>´Opera </a:t>
            </a:r>
            <a:r>
              <a:rPr lang="cs-CZ" dirty="0" err="1" smtClean="0"/>
              <a:t>dell</a:t>
            </a:r>
            <a:r>
              <a:rPr lang="cs-CZ" dirty="0" smtClean="0"/>
              <a:t> </a:t>
            </a:r>
            <a:r>
              <a:rPr lang="cs-CZ" dirty="0" err="1" smtClean="0"/>
              <a:t>Duomo</a:t>
            </a:r>
            <a:r>
              <a:rPr lang="cs-CZ" dirty="0" smtClean="0"/>
              <a:t>). Ve vrchní části věže jsou tři patra s velkými okny gotického tvaru. Okenní výklenky se směrem nahoru zvětšují, a vytvářejí tak zdání lehkosti.</a:t>
            </a:r>
            <a:r>
              <a:rPr lang="cs-CZ" i="1" dirty="0" smtClean="0"/>
              <a:t>(6)</a:t>
            </a:r>
            <a:endParaRPr lang="cs-CZ" i="1" dirty="0"/>
          </a:p>
        </p:txBody>
      </p:sp>
      <p:sp>
        <p:nvSpPr>
          <p:cNvPr id="4" name="Zástupný symbol pro číslo snímku 3"/>
          <p:cNvSpPr>
            <a:spLocks noGrp="1"/>
          </p:cNvSpPr>
          <p:nvPr>
            <p:ph type="sldNum" sz="quarter" idx="10"/>
          </p:nvPr>
        </p:nvSpPr>
        <p:spPr/>
        <p:txBody>
          <a:bodyPr/>
          <a:lstStyle/>
          <a:p>
            <a:fld id="{46D5B18A-122B-47F4-8F20-DF7020FE8759}" type="slidenum">
              <a:rPr lang="cs-CZ" smtClean="0"/>
              <a:pPr/>
              <a:t>13</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46D5B18A-122B-47F4-8F20-DF7020FE8759}" type="slidenum">
              <a:rPr lang="cs-CZ" smtClean="0"/>
              <a:pPr/>
              <a:t>15</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Ponte</a:t>
            </a:r>
            <a:r>
              <a:rPr lang="cs-CZ" baseline="0" dirty="0" smtClean="0"/>
              <a:t> </a:t>
            </a:r>
            <a:r>
              <a:rPr lang="cs-CZ" baseline="0" dirty="0" err="1" smtClean="0"/>
              <a:t>Vecchio</a:t>
            </a:r>
            <a:r>
              <a:rPr lang="cs-CZ" baseline="0" dirty="0" smtClean="0"/>
              <a:t> je již třetím mostem v pořadí, který stojí na tomto místě.</a:t>
            </a:r>
          </a:p>
          <a:p>
            <a:endParaRPr lang="cs-CZ"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Nad stavbami krámků probíhá tzv. </a:t>
            </a:r>
            <a:r>
              <a:rPr lang="cs-CZ" dirty="0" err="1" smtClean="0"/>
              <a:t>Vasariova</a:t>
            </a:r>
            <a:r>
              <a:rPr lang="cs-CZ" dirty="0" smtClean="0"/>
              <a:t> chodba (</a:t>
            </a:r>
            <a:r>
              <a:rPr lang="cs-CZ" dirty="0" err="1" smtClean="0"/>
              <a:t>Corridorio</a:t>
            </a:r>
            <a:r>
              <a:rPr lang="cs-CZ" dirty="0" smtClean="0"/>
              <a:t> </a:t>
            </a:r>
            <a:r>
              <a:rPr lang="cs-CZ" dirty="0" err="1" smtClean="0"/>
              <a:t>Vasariano</a:t>
            </a:r>
            <a:r>
              <a:rPr lang="cs-CZ" dirty="0" smtClean="0"/>
              <a:t>), postavená architektem na žádost </a:t>
            </a:r>
            <a:r>
              <a:rPr lang="cs-CZ" dirty="0" err="1" smtClean="0"/>
              <a:t>Cosima</a:t>
            </a:r>
            <a:r>
              <a:rPr lang="cs-CZ" dirty="0" smtClean="0"/>
              <a:t> I., který chtěl mít zastřešený a bezpečný průchod z </a:t>
            </a:r>
            <a:r>
              <a:rPr lang="cs-CZ" dirty="0" err="1" smtClean="0"/>
              <a:t>Palazzo</a:t>
            </a:r>
            <a:r>
              <a:rPr lang="cs-CZ" dirty="0" smtClean="0"/>
              <a:t> </a:t>
            </a:r>
            <a:r>
              <a:rPr lang="cs-CZ" dirty="0" err="1" smtClean="0"/>
              <a:t>Vecchio</a:t>
            </a:r>
            <a:r>
              <a:rPr lang="cs-CZ" dirty="0" smtClean="0"/>
              <a:t> do </a:t>
            </a:r>
            <a:r>
              <a:rPr lang="cs-CZ" dirty="0" err="1" smtClean="0"/>
              <a:t>Palazzo</a:t>
            </a:r>
            <a:r>
              <a:rPr lang="cs-CZ" dirty="0" smtClean="0"/>
              <a:t> </a:t>
            </a:r>
            <a:r>
              <a:rPr lang="cs-CZ" dirty="0" err="1" smtClean="0"/>
              <a:t>Pitti</a:t>
            </a:r>
            <a:r>
              <a:rPr lang="cs-CZ" dirty="0" smtClean="0"/>
              <a:t> na druhém břehu Arna.</a:t>
            </a:r>
            <a:endParaRPr lang="cs-CZ" dirty="0"/>
          </a:p>
        </p:txBody>
      </p:sp>
      <p:sp>
        <p:nvSpPr>
          <p:cNvPr id="4" name="Zástupný symbol pro číslo snímku 3"/>
          <p:cNvSpPr>
            <a:spLocks noGrp="1"/>
          </p:cNvSpPr>
          <p:nvPr>
            <p:ph type="sldNum" sz="quarter" idx="10"/>
          </p:nvPr>
        </p:nvSpPr>
        <p:spPr/>
        <p:txBody>
          <a:bodyPr/>
          <a:lstStyle/>
          <a:p>
            <a:fld id="{46D5B18A-122B-47F4-8F20-DF7020FE8759}" type="slidenum">
              <a:rPr lang="cs-CZ" smtClean="0"/>
              <a:pPr/>
              <a:t>16</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err="1" smtClean="0"/>
              <a:t>Michelangelo</a:t>
            </a:r>
            <a:r>
              <a:rPr lang="cs-CZ" dirty="0" smtClean="0"/>
              <a:t> ve svém díle dokonale znázornil proporce lidského těla a v současné době je toto sochařské dílo označováno jako jedno z nejlepších sochařských vyobrazení mužského těla v renesančním stylu.</a:t>
            </a:r>
          </a:p>
          <a:p>
            <a:r>
              <a:rPr lang="cs-CZ" dirty="0" smtClean="0"/>
              <a:t>Za sochu Davida údajně dostal 900 zlatých dukátů, což prý bylo víc, než vydělal jiný soudobý vrcholný sochař </a:t>
            </a:r>
            <a:r>
              <a:rPr lang="cs-CZ" dirty="0" err="1" smtClean="0"/>
              <a:t>Leonardo</a:t>
            </a:r>
            <a:r>
              <a:rPr lang="cs-CZ" dirty="0" smtClean="0"/>
              <a:t> </a:t>
            </a:r>
            <a:r>
              <a:rPr lang="cs-CZ" dirty="0" err="1" smtClean="0"/>
              <a:t>da</a:t>
            </a:r>
            <a:r>
              <a:rPr lang="cs-CZ" dirty="0" smtClean="0"/>
              <a:t> Vinci za celý svůj život.</a:t>
            </a:r>
            <a:r>
              <a:rPr lang="cs-CZ" i="1" dirty="0" smtClean="0"/>
              <a:t>(7)</a:t>
            </a:r>
          </a:p>
          <a:p>
            <a:endParaRPr lang="cs-CZ" dirty="0"/>
          </a:p>
        </p:txBody>
      </p:sp>
      <p:sp>
        <p:nvSpPr>
          <p:cNvPr id="4" name="Zástupný symbol pro číslo snímku 3"/>
          <p:cNvSpPr>
            <a:spLocks noGrp="1"/>
          </p:cNvSpPr>
          <p:nvPr>
            <p:ph type="sldNum" sz="quarter" idx="10"/>
          </p:nvPr>
        </p:nvSpPr>
        <p:spPr/>
        <p:txBody>
          <a:bodyPr/>
          <a:lstStyle/>
          <a:p>
            <a:fld id="{46D5B18A-122B-47F4-8F20-DF7020FE8759}" type="slidenum">
              <a:rPr lang="cs-CZ" smtClean="0"/>
              <a:pPr/>
              <a:t>18</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Otázka pro žáky: Co víte o výše</a:t>
            </a:r>
            <a:r>
              <a:rPr lang="cs-CZ" baseline="0" dirty="0" smtClean="0"/>
              <a:t> jmenovaných osobnostech?</a:t>
            </a:r>
            <a:endParaRPr lang="cs-CZ" dirty="0"/>
          </a:p>
        </p:txBody>
      </p:sp>
      <p:sp>
        <p:nvSpPr>
          <p:cNvPr id="4" name="Zástupný symbol pro číslo snímku 3"/>
          <p:cNvSpPr>
            <a:spLocks noGrp="1"/>
          </p:cNvSpPr>
          <p:nvPr>
            <p:ph type="sldNum" sz="quarter" idx="10"/>
          </p:nvPr>
        </p:nvSpPr>
        <p:spPr/>
        <p:txBody>
          <a:bodyPr/>
          <a:lstStyle/>
          <a:p>
            <a:fld id="{46D5B18A-122B-47F4-8F20-DF7020FE8759}" type="slidenum">
              <a:rPr lang="cs-CZ" smtClean="0"/>
              <a:pPr/>
              <a:t>19</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3AEA35F2-4DF7-4902-8D2A-0040B4860EBE}" type="datetimeFigureOut">
              <a:rPr lang="cs-CZ" smtClean="0"/>
              <a:pPr/>
              <a:t>28.8.2013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55B7734-DC1D-4D12-9900-C10C7C110DFE}"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AEA35F2-4DF7-4902-8D2A-0040B4860EBE}" type="datetimeFigureOut">
              <a:rPr lang="cs-CZ" smtClean="0"/>
              <a:pPr/>
              <a:t>28.8.2013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55B7734-DC1D-4D12-9900-C10C7C110DFE}"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3AEA35F2-4DF7-4902-8D2A-0040B4860EBE}" type="datetimeFigureOut">
              <a:rPr lang="cs-CZ" smtClean="0"/>
              <a:pPr/>
              <a:t>28.8.2013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55B7734-DC1D-4D12-9900-C10C7C110DFE}"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AEA35F2-4DF7-4902-8D2A-0040B4860EBE}" type="datetimeFigureOut">
              <a:rPr lang="cs-CZ" smtClean="0"/>
              <a:pPr/>
              <a:t>28.8.2013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55B7734-DC1D-4D12-9900-C10C7C110DFE}"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AEA35F2-4DF7-4902-8D2A-0040B4860EBE}" type="datetimeFigureOut">
              <a:rPr lang="cs-CZ" smtClean="0"/>
              <a:pPr/>
              <a:t>28.8.2013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55B7734-DC1D-4D12-9900-C10C7C110DFE}"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3AEA35F2-4DF7-4902-8D2A-0040B4860EBE}" type="datetimeFigureOut">
              <a:rPr lang="cs-CZ" smtClean="0"/>
              <a:pPr/>
              <a:t>28.8.2013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55B7734-DC1D-4D12-9900-C10C7C110DFE}"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AEA35F2-4DF7-4902-8D2A-0040B4860EBE}" type="datetimeFigureOut">
              <a:rPr lang="cs-CZ" smtClean="0"/>
              <a:pPr/>
              <a:t>28.8.2013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55B7734-DC1D-4D12-9900-C10C7C110DFE}"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AEA35F2-4DF7-4902-8D2A-0040B4860EBE}" type="datetimeFigureOut">
              <a:rPr lang="cs-CZ" smtClean="0"/>
              <a:pPr/>
              <a:t>28.8.2013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55B7734-DC1D-4D12-9900-C10C7C110DFE}"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AEA35F2-4DF7-4902-8D2A-0040B4860EBE}" type="datetimeFigureOut">
              <a:rPr lang="cs-CZ" smtClean="0"/>
              <a:pPr/>
              <a:t>28.8.2013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55B7734-DC1D-4D12-9900-C10C7C110DFE}"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AEA35F2-4DF7-4902-8D2A-0040B4860EBE}" type="datetimeFigureOut">
              <a:rPr lang="cs-CZ" smtClean="0"/>
              <a:pPr/>
              <a:t>28.8.2013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55B7734-DC1D-4D12-9900-C10C7C110DFE}"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AEA35F2-4DF7-4902-8D2A-0040B4860EBE}" type="datetimeFigureOut">
              <a:rPr lang="cs-CZ" smtClean="0"/>
              <a:pPr/>
              <a:t>28.8.2013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55B7734-DC1D-4D12-9900-C10C7C110DFE}"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Nadpis, text a 2 obsahy">
    <p:spTree>
      <p:nvGrpSpPr>
        <p:cNvPr id="1" name=""/>
        <p:cNvGrpSpPr/>
        <p:nvPr/>
      </p:nvGrpSpPr>
      <p:grpSpPr>
        <a:xfrm>
          <a:off x="0" y="0"/>
          <a:ext cx="0" cy="0"/>
          <a:chOff x="0" y="0"/>
          <a:chExt cx="0" cy="0"/>
        </a:xfrm>
      </p:grpSpPr>
      <p:sp>
        <p:nvSpPr>
          <p:cNvPr id="2" name="Nadpis 1"/>
          <p:cNvSpPr>
            <a:spLocks noGrp="1"/>
          </p:cNvSpPr>
          <p:nvPr>
            <p:ph type="title"/>
          </p:nvPr>
        </p:nvSpPr>
        <p:spPr>
          <a:xfrm>
            <a:off x="1524000" y="190500"/>
            <a:ext cx="7010400" cy="1527175"/>
          </a:xfrm>
        </p:spPr>
        <p:txBody>
          <a:bodyPr/>
          <a:lstStyle/>
          <a:p>
            <a:r>
              <a:rPr lang="cs-CZ" smtClean="0"/>
              <a:t>Klepnutím lze upravit styl předlohy nadpisů.</a:t>
            </a:r>
            <a:endParaRPr lang="cs-CZ"/>
          </a:p>
        </p:txBody>
      </p:sp>
      <p:sp>
        <p:nvSpPr>
          <p:cNvPr id="3" name="Zástupný symbol pro text 2"/>
          <p:cNvSpPr>
            <a:spLocks noGrp="1"/>
          </p:cNvSpPr>
          <p:nvPr>
            <p:ph type="body" sz="half" idx="1"/>
          </p:nvPr>
        </p:nvSpPr>
        <p:spPr>
          <a:xfrm>
            <a:off x="1524000" y="1905000"/>
            <a:ext cx="3429000" cy="41148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quarter" idx="2"/>
          </p:nvPr>
        </p:nvSpPr>
        <p:spPr>
          <a:xfrm>
            <a:off x="5105400" y="1905000"/>
            <a:ext cx="3429000" cy="1981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obsah 4"/>
          <p:cNvSpPr>
            <a:spLocks noGrp="1"/>
          </p:cNvSpPr>
          <p:nvPr>
            <p:ph sz="quarter" idx="3"/>
          </p:nvPr>
        </p:nvSpPr>
        <p:spPr>
          <a:xfrm>
            <a:off x="5105400" y="4038600"/>
            <a:ext cx="3429000" cy="1981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datum 5"/>
          <p:cNvSpPr>
            <a:spLocks noGrp="1"/>
          </p:cNvSpPr>
          <p:nvPr>
            <p:ph type="dt" sz="half" idx="10"/>
          </p:nvPr>
        </p:nvSpPr>
        <p:spPr>
          <a:xfrm>
            <a:off x="6629400" y="6248400"/>
            <a:ext cx="1905000" cy="457200"/>
          </a:xfrm>
        </p:spPr>
        <p:txBody>
          <a:bodyPr/>
          <a:lstStyle>
            <a:lvl1pPr>
              <a:defRPr/>
            </a:lvl1pPr>
          </a:lstStyle>
          <a:p>
            <a:endParaRPr lang="cs-CZ"/>
          </a:p>
        </p:txBody>
      </p:sp>
      <p:sp>
        <p:nvSpPr>
          <p:cNvPr id="7" name="Zástupný symbol pro zápatí 6"/>
          <p:cNvSpPr>
            <a:spLocks noGrp="1"/>
          </p:cNvSpPr>
          <p:nvPr>
            <p:ph type="ftr" sz="quarter" idx="11"/>
          </p:nvPr>
        </p:nvSpPr>
        <p:spPr>
          <a:xfrm>
            <a:off x="3276600" y="6248400"/>
            <a:ext cx="2895600" cy="457200"/>
          </a:xfrm>
        </p:spPr>
        <p:txBody>
          <a:bodyPr/>
          <a:lstStyle>
            <a:lvl1pPr>
              <a:defRPr/>
            </a:lvl1pPr>
          </a:lstStyle>
          <a:p>
            <a:endParaRPr lang="cs-CZ"/>
          </a:p>
        </p:txBody>
      </p:sp>
      <p:sp>
        <p:nvSpPr>
          <p:cNvPr id="8" name="Zástupný symbol pro číslo snímku 7"/>
          <p:cNvSpPr>
            <a:spLocks noGrp="1"/>
          </p:cNvSpPr>
          <p:nvPr>
            <p:ph type="sldNum" sz="quarter" idx="12"/>
          </p:nvPr>
        </p:nvSpPr>
        <p:spPr>
          <a:xfrm>
            <a:off x="1524000" y="6248400"/>
            <a:ext cx="1295400" cy="457200"/>
          </a:xfrm>
        </p:spPr>
        <p:txBody>
          <a:bodyPr/>
          <a:lstStyle>
            <a:lvl1pPr>
              <a:defRPr/>
            </a:lvl1pPr>
          </a:lstStyle>
          <a:p>
            <a:fld id="{00318348-03A7-4FFE-B151-AD5EAF8E9A3D}" type="slidenum">
              <a:rPr lang="cs-CZ"/>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Nadpis, obsah a text">
    <p:spTree>
      <p:nvGrpSpPr>
        <p:cNvPr id="1" name=""/>
        <p:cNvGrpSpPr/>
        <p:nvPr/>
      </p:nvGrpSpPr>
      <p:grpSpPr>
        <a:xfrm>
          <a:off x="0" y="0"/>
          <a:ext cx="0" cy="0"/>
          <a:chOff x="0" y="0"/>
          <a:chExt cx="0" cy="0"/>
        </a:xfrm>
      </p:grpSpPr>
      <p:sp>
        <p:nvSpPr>
          <p:cNvPr id="2" name="Nadpis 1"/>
          <p:cNvSpPr>
            <a:spLocks noGrp="1"/>
          </p:cNvSpPr>
          <p:nvPr>
            <p:ph type="title"/>
          </p:nvPr>
        </p:nvSpPr>
        <p:spPr>
          <a:xfrm>
            <a:off x="1524000" y="190500"/>
            <a:ext cx="7010400" cy="1527175"/>
          </a:xfrm>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1524000" y="1905000"/>
            <a:ext cx="3429000" cy="41148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5105400" y="1905000"/>
            <a:ext cx="3429000" cy="41148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a:xfrm>
            <a:off x="6629400" y="6248400"/>
            <a:ext cx="1905000" cy="457200"/>
          </a:xfrm>
        </p:spPr>
        <p:txBody>
          <a:bodyPr/>
          <a:lstStyle>
            <a:lvl1pPr>
              <a:defRPr/>
            </a:lvl1pPr>
          </a:lstStyle>
          <a:p>
            <a:endParaRPr lang="cs-CZ"/>
          </a:p>
        </p:txBody>
      </p:sp>
      <p:sp>
        <p:nvSpPr>
          <p:cNvPr id="6" name="Zástupný symbol pro zápatí 5"/>
          <p:cNvSpPr>
            <a:spLocks noGrp="1"/>
          </p:cNvSpPr>
          <p:nvPr>
            <p:ph type="ftr" sz="quarter" idx="11"/>
          </p:nvPr>
        </p:nvSpPr>
        <p:spPr>
          <a:xfrm>
            <a:off x="3276600" y="6248400"/>
            <a:ext cx="2895600" cy="457200"/>
          </a:xfrm>
        </p:spPr>
        <p:txBody>
          <a:bodyPr/>
          <a:lstStyle>
            <a:lvl1pPr>
              <a:defRPr/>
            </a:lvl1pPr>
          </a:lstStyle>
          <a:p>
            <a:endParaRPr lang="cs-CZ"/>
          </a:p>
        </p:txBody>
      </p:sp>
      <p:sp>
        <p:nvSpPr>
          <p:cNvPr id="7" name="Zástupný symbol pro číslo snímku 6"/>
          <p:cNvSpPr>
            <a:spLocks noGrp="1"/>
          </p:cNvSpPr>
          <p:nvPr>
            <p:ph type="sldNum" sz="quarter" idx="12"/>
          </p:nvPr>
        </p:nvSpPr>
        <p:spPr>
          <a:xfrm>
            <a:off x="1524000" y="6248400"/>
            <a:ext cx="1295400" cy="457200"/>
          </a:xfrm>
        </p:spPr>
        <p:txBody>
          <a:bodyPr/>
          <a:lstStyle>
            <a:lvl1pPr>
              <a:defRPr/>
            </a:lvl1pPr>
          </a:lstStyle>
          <a:p>
            <a:fld id="{792DA60C-F0CE-48C3-A9D7-2406DBFB2BFC}" type="slidenum">
              <a:rPr lang="cs-CZ"/>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AndTx">
  <p:cSld name="Nadpis, 2 obsahy a text">
    <p:spTree>
      <p:nvGrpSpPr>
        <p:cNvPr id="1" name=""/>
        <p:cNvGrpSpPr/>
        <p:nvPr/>
      </p:nvGrpSpPr>
      <p:grpSpPr>
        <a:xfrm>
          <a:off x="0" y="0"/>
          <a:ext cx="0" cy="0"/>
          <a:chOff x="0" y="0"/>
          <a:chExt cx="0" cy="0"/>
        </a:xfrm>
      </p:grpSpPr>
      <p:sp>
        <p:nvSpPr>
          <p:cNvPr id="2" name="Nadpis 1"/>
          <p:cNvSpPr>
            <a:spLocks noGrp="1"/>
          </p:cNvSpPr>
          <p:nvPr>
            <p:ph type="title"/>
          </p:nvPr>
        </p:nvSpPr>
        <p:spPr>
          <a:xfrm>
            <a:off x="1524000" y="190500"/>
            <a:ext cx="7010400" cy="1527175"/>
          </a:xfrm>
        </p:spPr>
        <p:txBody>
          <a:bodyPr/>
          <a:lstStyle/>
          <a:p>
            <a:r>
              <a:rPr lang="cs-CZ" smtClean="0"/>
              <a:t>Klepnutím lze upravit styl předlohy nadpisů.</a:t>
            </a:r>
            <a:endParaRPr lang="cs-CZ"/>
          </a:p>
        </p:txBody>
      </p:sp>
      <p:sp>
        <p:nvSpPr>
          <p:cNvPr id="3" name="Zástupný symbol pro obsah 2"/>
          <p:cNvSpPr>
            <a:spLocks noGrp="1"/>
          </p:cNvSpPr>
          <p:nvPr>
            <p:ph sz="quarter" idx="1"/>
          </p:nvPr>
        </p:nvSpPr>
        <p:spPr>
          <a:xfrm>
            <a:off x="1524000" y="1905000"/>
            <a:ext cx="3429000" cy="1981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quarter" idx="2"/>
          </p:nvPr>
        </p:nvSpPr>
        <p:spPr>
          <a:xfrm>
            <a:off x="1524000" y="4038600"/>
            <a:ext cx="3429000" cy="1981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half" idx="3"/>
          </p:nvPr>
        </p:nvSpPr>
        <p:spPr>
          <a:xfrm>
            <a:off x="5105400" y="1905000"/>
            <a:ext cx="3429000" cy="41148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datum 5"/>
          <p:cNvSpPr>
            <a:spLocks noGrp="1"/>
          </p:cNvSpPr>
          <p:nvPr>
            <p:ph type="dt" sz="half" idx="10"/>
          </p:nvPr>
        </p:nvSpPr>
        <p:spPr>
          <a:xfrm>
            <a:off x="6629400" y="6248400"/>
            <a:ext cx="1905000" cy="457200"/>
          </a:xfrm>
        </p:spPr>
        <p:txBody>
          <a:bodyPr/>
          <a:lstStyle>
            <a:lvl1pPr>
              <a:defRPr/>
            </a:lvl1pPr>
          </a:lstStyle>
          <a:p>
            <a:endParaRPr lang="cs-CZ"/>
          </a:p>
        </p:txBody>
      </p:sp>
      <p:sp>
        <p:nvSpPr>
          <p:cNvPr id="7" name="Zástupný symbol pro zápatí 6"/>
          <p:cNvSpPr>
            <a:spLocks noGrp="1"/>
          </p:cNvSpPr>
          <p:nvPr>
            <p:ph type="ftr" sz="quarter" idx="11"/>
          </p:nvPr>
        </p:nvSpPr>
        <p:spPr>
          <a:xfrm>
            <a:off x="3276600" y="6248400"/>
            <a:ext cx="2895600" cy="457200"/>
          </a:xfrm>
        </p:spPr>
        <p:txBody>
          <a:bodyPr/>
          <a:lstStyle>
            <a:lvl1pPr>
              <a:defRPr/>
            </a:lvl1pPr>
          </a:lstStyle>
          <a:p>
            <a:endParaRPr lang="cs-CZ"/>
          </a:p>
        </p:txBody>
      </p:sp>
      <p:sp>
        <p:nvSpPr>
          <p:cNvPr id="8" name="Zástupný symbol pro číslo snímku 7"/>
          <p:cNvSpPr>
            <a:spLocks noGrp="1"/>
          </p:cNvSpPr>
          <p:nvPr>
            <p:ph type="sldNum" sz="quarter" idx="12"/>
          </p:nvPr>
        </p:nvSpPr>
        <p:spPr>
          <a:xfrm>
            <a:off x="1524000" y="6248400"/>
            <a:ext cx="1295400" cy="457200"/>
          </a:xfrm>
        </p:spPr>
        <p:txBody>
          <a:bodyPr/>
          <a:lstStyle>
            <a:lvl1pPr>
              <a:defRPr/>
            </a:lvl1pPr>
          </a:lstStyle>
          <a:p>
            <a:fld id="{1CA0E4D9-3216-44F6-AE0A-81FF04259CD0}" type="slidenum">
              <a:rPr lang="cs-CZ"/>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EA35F2-4DF7-4902-8D2A-0040B4860EBE}" type="datetimeFigureOut">
              <a:rPr lang="cs-CZ" smtClean="0"/>
              <a:pPr/>
              <a:t>28.8.2013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5B7734-DC1D-4D12-9900-C10C7C110DF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cs.wikipedia.org/wiki/Lilie_(heraldika)" TargetMode="External"/><Relationship Id="rId7" Type="http://schemas.openxmlformats.org/officeDocument/2006/relationships/hyperlink" Target="http://cs.wikipedia.org/wiki/Michelangel%C5%AFv_David" TargetMode="External"/><Relationship Id="rId2" Type="http://schemas.openxmlformats.org/officeDocument/2006/relationships/hyperlink" Target="http://cs.wikipedia.org/wiki/Florencie" TargetMode="External"/><Relationship Id="rId1" Type="http://schemas.openxmlformats.org/officeDocument/2006/relationships/slideLayout" Target="../slideLayouts/slideLayout2.xml"/><Relationship Id="rId6" Type="http://schemas.openxmlformats.org/officeDocument/2006/relationships/hyperlink" Target="http://cs.wikipedia.org/wiki/Baptisterium_San_Giovanni" TargetMode="External"/><Relationship Id="rId5" Type="http://schemas.openxmlformats.org/officeDocument/2006/relationships/hyperlink" Target="http://www.florencie.info/pamatky/baptisterium-san-giovanni/" TargetMode="External"/><Relationship Id="rId4" Type="http://schemas.openxmlformats.org/officeDocument/2006/relationships/hyperlink" Target="http://www.florencie.info/"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www.florencie.info/wp-content/uploads/baptistry.jpg" TargetMode="External"/><Relationship Id="rId13" Type="http://schemas.openxmlformats.org/officeDocument/2006/relationships/hyperlink" Target="http://cs.wikipedia.org/wiki/Soubor:Galleria_degli_Uffizi.jpg" TargetMode="External"/><Relationship Id="rId3" Type="http://schemas.openxmlformats.org/officeDocument/2006/relationships/hyperlink" Target="http://cs.wikipedia.org/wiki/Soubor:Firenze-Stemma.png" TargetMode="External"/><Relationship Id="rId7" Type="http://schemas.openxmlformats.org/officeDocument/2006/relationships/hyperlink" Target="http://cs.wikipedia.org/wiki/Soubor:Firenze-battistero-gates.jpg" TargetMode="External"/><Relationship Id="rId12" Type="http://schemas.openxmlformats.org/officeDocument/2006/relationships/hyperlink" Target="http://cs.wikipedia.org/wiki/Soubor:Palazzo_vecchio_gnu1742.jpg" TargetMode="External"/><Relationship Id="rId2" Type="http://schemas.openxmlformats.org/officeDocument/2006/relationships/hyperlink" Target="http://cs.wikipedia.org/wiki/Florencie" TargetMode="External"/><Relationship Id="rId16" Type="http://schemas.openxmlformats.org/officeDocument/2006/relationships/hyperlink" Target="http://cs.wikipedia.org/wiki/Soubor:Santa_Croce,_Florence.jpg" TargetMode="External"/><Relationship Id="rId1" Type="http://schemas.openxmlformats.org/officeDocument/2006/relationships/slideLayout" Target="../slideLayouts/slideLayout2.xml"/><Relationship Id="rId6" Type="http://schemas.openxmlformats.org/officeDocument/2006/relationships/hyperlink" Target="http://cs.wikipedia.org/wiki/Soubor:Baptisteriumganz.jpg" TargetMode="External"/><Relationship Id="rId11" Type="http://schemas.openxmlformats.org/officeDocument/2006/relationships/hyperlink" Target="http://cs.wikipedia.org/wiki/Soubor:Firenze-campanile.jpg" TargetMode="External"/><Relationship Id="rId5" Type="http://schemas.openxmlformats.org/officeDocument/2006/relationships/hyperlink" Target="http://cs.wikipedia.org/wiki/Soubor:Sunset_over_florence_1.jpg" TargetMode="External"/><Relationship Id="rId15" Type="http://schemas.openxmlformats.org/officeDocument/2006/relationships/hyperlink" Target="http://cs.wikipedia.org/wiki/Soubor:Firenza_Palazzo_Pitti.jpg" TargetMode="External"/><Relationship Id="rId10" Type="http://schemas.openxmlformats.org/officeDocument/2006/relationships/hyperlink" Target="http://cs.wikipedia.org/wiki/Soubor:Florence_italy_duomo.jpg" TargetMode="External"/><Relationship Id="rId4" Type="http://schemas.openxmlformats.org/officeDocument/2006/relationships/hyperlink" Target="http://en.wikipedia.org/wiki/File:Fiorino_1347.jpg" TargetMode="External"/><Relationship Id="rId9" Type="http://schemas.openxmlformats.org/officeDocument/2006/relationships/hyperlink" Target="http://cs.wikipedia.org/wiki/Soubor:Firenze.Duomo01.JPG" TargetMode="External"/><Relationship Id="rId14" Type="http://schemas.openxmlformats.org/officeDocument/2006/relationships/hyperlink" Target="http://cs.wikipedia.org/wiki/Soubor:Ponte_Vecchio_visto_dal_ponte_di_Santa_Trinita.jpg"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Zeměpis cestovního ruchu</a:t>
            </a:r>
            <a:br>
              <a:rPr lang="cs-CZ" dirty="0" smtClean="0"/>
            </a:br>
            <a:r>
              <a:rPr lang="cs-CZ" dirty="0" smtClean="0"/>
              <a:t>Florencie (</a:t>
            </a:r>
            <a:r>
              <a:rPr lang="cs-CZ" dirty="0" err="1" smtClean="0"/>
              <a:t>Firenze</a:t>
            </a:r>
            <a:r>
              <a:rPr lang="cs-CZ" dirty="0" smtClean="0"/>
              <a:t>)</a:t>
            </a:r>
            <a:endParaRPr lang="cs-CZ" dirty="0"/>
          </a:p>
        </p:txBody>
      </p:sp>
      <p:sp>
        <p:nvSpPr>
          <p:cNvPr id="3" name="Podnadpis 2"/>
          <p:cNvSpPr>
            <a:spLocks noGrp="1"/>
          </p:cNvSpPr>
          <p:nvPr>
            <p:ph type="subTitle" idx="1"/>
          </p:nvPr>
        </p:nvSpPr>
        <p:spPr>
          <a:xfrm>
            <a:off x="0" y="4509120"/>
            <a:ext cx="9144000" cy="1752600"/>
          </a:xfrm>
        </p:spPr>
        <p:txBody>
          <a:bodyPr>
            <a:normAutofit/>
          </a:bodyPr>
          <a:lstStyle/>
          <a:p>
            <a:r>
              <a:rPr lang="cs-CZ" sz="2000" i="1" dirty="0" smtClean="0">
                <a:solidFill>
                  <a:srgbClr val="1C1C1C"/>
                </a:solidFill>
                <a:latin typeface="Calibri" pitchFamily="34" charset="0"/>
              </a:rPr>
              <a:t>Autorem materiálu a všech jeho částí, není-li uvedeno jinak, </a:t>
            </a:r>
          </a:p>
          <a:p>
            <a:r>
              <a:rPr lang="cs-CZ" sz="2000" i="1" dirty="0" smtClean="0">
                <a:solidFill>
                  <a:srgbClr val="1C1C1C"/>
                </a:solidFill>
                <a:latin typeface="Calibri" pitchFamily="34" charset="0"/>
              </a:rPr>
              <a:t>je Mgr. Simona </a:t>
            </a:r>
            <a:r>
              <a:rPr lang="cs-CZ" sz="2000" i="1" dirty="0" err="1" smtClean="0">
                <a:solidFill>
                  <a:srgbClr val="1C1C1C"/>
                </a:solidFill>
                <a:latin typeface="Calibri" pitchFamily="34" charset="0"/>
              </a:rPr>
              <a:t>Steinbauerová</a:t>
            </a:r>
            <a:r>
              <a:rPr lang="cs-CZ" sz="2000" i="1" dirty="0" smtClean="0">
                <a:solidFill>
                  <a:srgbClr val="1C1C1C"/>
                </a:solidFill>
                <a:latin typeface="Calibri" pitchFamily="34" charset="0"/>
              </a:rPr>
              <a:t>.</a:t>
            </a:r>
          </a:p>
          <a:p>
            <a:r>
              <a:rPr lang="cs-CZ" sz="2000" i="1" dirty="0" smtClean="0">
                <a:solidFill>
                  <a:srgbClr val="1C1C1C"/>
                </a:solidFill>
                <a:latin typeface="Calibri" pitchFamily="34" charset="0"/>
              </a:rPr>
              <a:t>Dostupné z Metodického portálu www.</a:t>
            </a:r>
            <a:r>
              <a:rPr lang="cs-CZ" sz="2000" i="1" dirty="0" err="1" smtClean="0">
                <a:solidFill>
                  <a:srgbClr val="1C1C1C"/>
                </a:solidFill>
                <a:latin typeface="Calibri" pitchFamily="34" charset="0"/>
              </a:rPr>
              <a:t>rvp.cz</a:t>
            </a:r>
            <a:r>
              <a:rPr lang="cs-CZ" sz="2000" i="1" dirty="0" smtClean="0">
                <a:solidFill>
                  <a:srgbClr val="1C1C1C"/>
                </a:solidFill>
                <a:latin typeface="Calibri" pitchFamily="34" charset="0"/>
              </a:rPr>
              <a:t>, ISSN: 1802-4785, financovaného z ESF a státního rozpočtu ČR. Provozováno Výzkumným ústavem pedagogickým v Praze.</a:t>
            </a:r>
          </a:p>
          <a:p>
            <a:endParaRPr lang="cs-CZ" sz="2000" dirty="0" smtClean="0"/>
          </a:p>
          <a:p>
            <a:endParaRPr lang="cs-CZ" sz="20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49796" y="2924944"/>
            <a:ext cx="7772400" cy="1037977"/>
          </a:xfrm>
        </p:spPr>
        <p:txBody>
          <a:bodyPr/>
          <a:lstStyle/>
          <a:p>
            <a:r>
              <a:rPr lang="cs-CZ" dirty="0" smtClean="0"/>
              <a:t>Florencie (</a:t>
            </a:r>
            <a:r>
              <a:rPr lang="cs-CZ" dirty="0" err="1" smtClean="0"/>
              <a:t>Firenze</a:t>
            </a:r>
            <a:r>
              <a:rPr lang="cs-CZ" dirty="0" smtClean="0"/>
              <a:t>)</a:t>
            </a:r>
            <a:endParaRPr lang="cs-CZ" dirty="0"/>
          </a:p>
        </p:txBody>
      </p:sp>
      <p:sp>
        <p:nvSpPr>
          <p:cNvPr id="3" name="Podnadpis 2"/>
          <p:cNvSpPr>
            <a:spLocks noGrp="1"/>
          </p:cNvSpPr>
          <p:nvPr>
            <p:ph type="subTitle" idx="1"/>
          </p:nvPr>
        </p:nvSpPr>
        <p:spPr>
          <a:xfrm>
            <a:off x="4860032" y="5728900"/>
            <a:ext cx="4024536" cy="553616"/>
          </a:xfrm>
        </p:spPr>
        <p:txBody>
          <a:bodyPr>
            <a:normAutofit fontScale="55000" lnSpcReduction="20000"/>
          </a:bodyPr>
          <a:lstStyle/>
          <a:p>
            <a:pPr algn="r"/>
            <a:r>
              <a:rPr lang="cs-CZ" dirty="0" smtClean="0"/>
              <a:t>Mgr. Simona </a:t>
            </a:r>
            <a:r>
              <a:rPr lang="cs-CZ" dirty="0" err="1" smtClean="0"/>
              <a:t>Steinbauerová</a:t>
            </a:r>
            <a:r>
              <a:rPr lang="cs-CZ" dirty="0" smtClean="0"/>
              <a:t>    </a:t>
            </a:r>
            <a:r>
              <a:rPr lang="cs-CZ" dirty="0" smtClean="0"/>
              <a:t>		</a:t>
            </a:r>
            <a:endParaRPr lang="cs-CZ" dirty="0"/>
          </a:p>
        </p:txBody>
      </p:sp>
      <p:sp>
        <p:nvSpPr>
          <p:cNvPr id="10" name="TextovéPole 9"/>
          <p:cNvSpPr txBox="1"/>
          <p:nvPr/>
        </p:nvSpPr>
        <p:spPr>
          <a:xfrm>
            <a:off x="251520" y="4941168"/>
            <a:ext cx="3168352" cy="1077218"/>
          </a:xfrm>
          <a:prstGeom prst="rect">
            <a:avLst/>
          </a:prstGeom>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3200" dirty="0" smtClean="0"/>
              <a:t>Zeměpis cestovního ruchu</a:t>
            </a:r>
            <a:endParaRPr lang="cs-CZ" dirty="0"/>
          </a:p>
        </p:txBody>
      </p:sp>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t>Střední škola  a Vyšší odborná škola cestovního ruchu, Senovážné náměstí 12, České Budějovice 370  01</a:t>
            </a:r>
            <a:endParaRPr lang="cs-CZ" sz="1400" dirty="0"/>
          </a:p>
        </p:txBody>
      </p:sp>
    </p:spTree>
    <p:extLst>
      <p:ext uri="{BB962C8B-B14F-4D97-AF65-F5344CB8AC3E}">
        <p14:creationId xmlns="" xmlns:p14="http://schemas.microsoft.com/office/powerpoint/2010/main" val="42045315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t>Střední škola  a Vyšší odborná škola cestovního ruchu, Senovážné náměstí 12, České Budějovice 370  01</a:t>
            </a:r>
            <a:endParaRPr lang="cs-CZ" sz="1400" dirty="0"/>
          </a:p>
        </p:txBody>
      </p:sp>
      <p:graphicFrame>
        <p:nvGraphicFramePr>
          <p:cNvPr id="7" name="Tabulka 6"/>
          <p:cNvGraphicFramePr>
            <a:graphicFrameLocks noGrp="1"/>
          </p:cNvGraphicFramePr>
          <p:nvPr>
            <p:extLst>
              <p:ext uri="{D42A27DB-BD31-4B8C-83A1-F6EECF244321}">
                <p14:modId xmlns="" xmlns:p14="http://schemas.microsoft.com/office/powerpoint/2010/main" val="2176106088"/>
              </p:ext>
            </p:extLst>
          </p:nvPr>
        </p:nvGraphicFramePr>
        <p:xfrm>
          <a:off x="1007604" y="2924944"/>
          <a:ext cx="7248961" cy="3163824"/>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0" i="0" kern="1200" dirty="0" smtClean="0">
                          <a:solidFill>
                            <a:schemeClr val="tx1"/>
                          </a:solidFill>
                          <a:latin typeface="+mn-lt"/>
                          <a:ea typeface="+mn-ea"/>
                          <a:cs typeface="+mn-cs"/>
                        </a:rPr>
                        <a:t>CZ.1.07/1.5.00/34.0423</a:t>
                      </a:r>
                      <a:endParaRPr lang="cs-CZ" dirty="0" smtClean="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endParaRPr lang="cs-CZ"/>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Mgr. Simona </a:t>
                      </a:r>
                      <a:r>
                        <a:rPr lang="cs-CZ" dirty="0" err="1" smtClean="0"/>
                        <a:t>Steinbauerová</a:t>
                      </a:r>
                      <a:endParaRPr lang="cs-CZ" dirty="0"/>
                    </a:p>
                  </a:txBody>
                  <a:tcPr anchor="ctr"/>
                </a:tc>
              </a:tr>
              <a:tr h="370840">
                <a:tc>
                  <a:txBody>
                    <a:bodyPr/>
                    <a:lstStyle/>
                    <a:p>
                      <a:pPr>
                        <a:lnSpc>
                          <a:spcPct val="115000"/>
                        </a:lnSpc>
                        <a:spcAft>
                          <a:spcPts val="0"/>
                        </a:spcAft>
                      </a:pPr>
                      <a:r>
                        <a:rPr lang="cs-CZ" sz="2400" cap="small" dirty="0" err="1">
                          <a:effectLst/>
                          <a:latin typeface="Calibri"/>
                          <a:ea typeface="Calibri"/>
                          <a:cs typeface="Times New Roman"/>
                        </a:rPr>
                        <a:t>Tématický</a:t>
                      </a:r>
                      <a:r>
                        <a:rPr lang="cs-CZ" sz="2400" cap="small" dirty="0">
                          <a:effectLst/>
                          <a:latin typeface="Calibri"/>
                          <a:ea typeface="Calibri"/>
                          <a:cs typeface="Times New Roman"/>
                        </a:rPr>
                        <a:t> celek</a:t>
                      </a:r>
                      <a:endParaRPr lang="cs-CZ" sz="2400" dirty="0">
                        <a:effectLst/>
                        <a:latin typeface="Calibri"/>
                        <a:ea typeface="Calibri"/>
                        <a:cs typeface="Times New Roman"/>
                      </a:endParaRPr>
                    </a:p>
                  </a:txBody>
                  <a:tcPr marL="68580" marR="68580" marT="0" marB="0" anchor="ctr"/>
                </a:tc>
                <a:tc>
                  <a:txBody>
                    <a:bodyPr/>
                    <a:lstStyle/>
                    <a:p>
                      <a:r>
                        <a:rPr lang="cs-CZ" dirty="0" smtClean="0"/>
                        <a:t>Regionální geografie Evropy</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2. ročník</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28.8. 2013</a:t>
                      </a:r>
                      <a:endParaRPr lang="cs-CZ" dirty="0"/>
                    </a:p>
                  </a:txBody>
                  <a:tcPr anchor="ctr"/>
                </a:tc>
              </a:tr>
            </a:tbl>
          </a:graphicData>
        </a:graphic>
      </p:graphicFrame>
    </p:spTree>
    <p:extLst>
      <p:ext uri="{BB962C8B-B14F-4D97-AF65-F5344CB8AC3E}">
        <p14:creationId xmlns="" xmlns:p14="http://schemas.microsoft.com/office/powerpoint/2010/main" val="42045315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5"/>
            <a:ext cx="8229600" cy="6192688"/>
          </a:xfrm>
        </p:spPr>
        <p:txBody>
          <a:bodyPr>
            <a:normAutofit/>
          </a:bodyPr>
          <a:lstStyle/>
          <a:p>
            <a:pPr algn="just"/>
            <a:r>
              <a:rPr lang="cs-CZ" dirty="0" smtClean="0"/>
              <a:t>Anotace</a:t>
            </a:r>
            <a:r>
              <a:rPr lang="cs-CZ" dirty="0" smtClean="0"/>
              <a:t>: </a:t>
            </a:r>
          </a:p>
          <a:p>
            <a:pPr algn="just"/>
            <a:r>
              <a:rPr lang="cs-CZ" sz="2400" dirty="0" smtClean="0"/>
              <a:t>Materiál je možné využít k rozšíření výuky regionální geografie Itálie. DUM se zaměřuje na město Florencii</a:t>
            </a:r>
            <a:r>
              <a:rPr lang="cs-CZ" sz="2400" dirty="0" smtClean="0"/>
              <a:t>. Obsahuje </a:t>
            </a:r>
            <a:r>
              <a:rPr lang="cs-CZ" sz="2400" dirty="0" smtClean="0"/>
              <a:t>základní informace </a:t>
            </a:r>
            <a:r>
              <a:rPr lang="cs-CZ" sz="2400" dirty="0" smtClean="0"/>
              <a:t>o tomto městě, </a:t>
            </a:r>
            <a:r>
              <a:rPr lang="cs-CZ" sz="2400" dirty="0" smtClean="0"/>
              <a:t>o </a:t>
            </a:r>
            <a:r>
              <a:rPr lang="cs-CZ" sz="2400" dirty="0" smtClean="0"/>
              <a:t>jeho </a:t>
            </a:r>
            <a:r>
              <a:rPr lang="cs-CZ" sz="2400" dirty="0" smtClean="0"/>
              <a:t>historii, o cestovním </a:t>
            </a:r>
            <a:r>
              <a:rPr lang="cs-CZ" sz="2400" dirty="0" smtClean="0"/>
              <a:t>ruchu, seznamuje </a:t>
            </a:r>
            <a:r>
              <a:rPr lang="cs-CZ" sz="2400" dirty="0" smtClean="0"/>
              <a:t>studenty s jednotlivými památkami a </a:t>
            </a:r>
            <a:r>
              <a:rPr lang="cs-CZ" sz="2400" dirty="0" smtClean="0"/>
              <a:t>atraktivitami.</a:t>
            </a:r>
            <a:r>
              <a:rPr lang="cs-CZ" sz="2400" dirty="0" smtClean="0"/>
              <a:t> </a:t>
            </a:r>
            <a:endParaRPr lang="cs-CZ" sz="2400" dirty="0"/>
          </a:p>
          <a:p>
            <a:pPr marL="0" indent="0" algn="just">
              <a:buNone/>
            </a:pPr>
            <a:endParaRPr lang="cs-CZ" dirty="0" smtClean="0"/>
          </a:p>
          <a:p>
            <a:pPr algn="just"/>
            <a:r>
              <a:rPr lang="cs-CZ" dirty="0" smtClean="0"/>
              <a:t>Metodické </a:t>
            </a:r>
            <a:r>
              <a:rPr lang="cs-CZ" dirty="0" smtClean="0"/>
              <a:t>pokyny</a:t>
            </a:r>
            <a:r>
              <a:rPr lang="cs-CZ" dirty="0" smtClean="0"/>
              <a:t>: </a:t>
            </a:r>
          </a:p>
          <a:p>
            <a:pPr algn="just"/>
            <a:r>
              <a:rPr lang="cs-CZ" sz="2400" dirty="0" smtClean="0"/>
              <a:t>Cílovou </a:t>
            </a:r>
            <a:r>
              <a:rPr lang="cs-CZ" sz="2400" dirty="0" smtClean="0"/>
              <a:t>skupinou jsou žáci 2. ročníků středních škol. </a:t>
            </a:r>
            <a:r>
              <a:rPr lang="cs-CZ" sz="2400" dirty="0" smtClean="0"/>
              <a:t>Materiál </a:t>
            </a:r>
            <a:r>
              <a:rPr lang="cs-CZ" sz="2400" dirty="0" smtClean="0"/>
              <a:t>byl vytvořen jako prezentace </a:t>
            </a:r>
            <a:r>
              <a:rPr lang="cs-CZ" sz="2400" dirty="0" smtClean="0"/>
              <a:t> a měl by být využit v rámci interaktivní výuky.</a:t>
            </a:r>
            <a:endParaRPr lang="cs-CZ" sz="2400" dirty="0" smtClean="0"/>
          </a:p>
          <a:p>
            <a:pPr algn="just"/>
            <a:endParaRPr lang="cs-CZ" dirty="0"/>
          </a:p>
        </p:txBody>
      </p:sp>
    </p:spTree>
    <p:extLst>
      <p:ext uri="{BB962C8B-B14F-4D97-AF65-F5344CB8AC3E}">
        <p14:creationId xmlns="" xmlns:p14="http://schemas.microsoft.com/office/powerpoint/2010/main" val="2372491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pPr algn="l"/>
            <a:r>
              <a:rPr lang="cs-CZ" sz="3200" dirty="0" smtClean="0"/>
              <a:t>Základní data Florencie:</a:t>
            </a:r>
            <a:endParaRPr lang="cs-CZ" sz="3200" dirty="0"/>
          </a:p>
        </p:txBody>
      </p:sp>
      <p:sp>
        <p:nvSpPr>
          <p:cNvPr id="5" name="Zástupný symbol pro obsah 4"/>
          <p:cNvSpPr>
            <a:spLocks noGrp="1"/>
          </p:cNvSpPr>
          <p:nvPr>
            <p:ph sz="half" idx="1"/>
          </p:nvPr>
        </p:nvSpPr>
        <p:spPr/>
        <p:txBody>
          <a:bodyPr>
            <a:noAutofit/>
          </a:bodyPr>
          <a:lstStyle/>
          <a:p>
            <a:r>
              <a:rPr lang="cs-CZ" sz="2200" dirty="0" smtClean="0"/>
              <a:t>Je metropole italského Toskánska.</a:t>
            </a:r>
          </a:p>
          <a:p>
            <a:r>
              <a:rPr lang="cs-CZ" sz="2200" dirty="0" smtClean="0"/>
              <a:t>Město bylo založeno </a:t>
            </a:r>
            <a:r>
              <a:rPr lang="cs-CZ" sz="2200" dirty="0"/>
              <a:t>v roce 59 př. n. </a:t>
            </a:r>
            <a:r>
              <a:rPr lang="cs-CZ" sz="2200" dirty="0" smtClean="0"/>
              <a:t>l. na pravém břehu řeky </a:t>
            </a:r>
            <a:r>
              <a:rPr lang="cs-CZ" sz="2200" dirty="0" err="1" smtClean="0"/>
              <a:t>Arno</a:t>
            </a:r>
            <a:endParaRPr lang="cs-CZ" sz="2200" dirty="0" smtClean="0"/>
          </a:p>
          <a:p>
            <a:r>
              <a:rPr lang="cs-CZ" sz="2200" dirty="0" smtClean="0"/>
              <a:t>Největšího rozkvětu dosáhlo za vlády rodu </a:t>
            </a:r>
            <a:r>
              <a:rPr lang="cs-CZ" sz="2200" dirty="0" err="1" smtClean="0"/>
              <a:t>Medicejských</a:t>
            </a:r>
            <a:r>
              <a:rPr lang="cs-CZ" sz="2200" dirty="0" smtClean="0"/>
              <a:t>.</a:t>
            </a:r>
          </a:p>
          <a:p>
            <a:r>
              <a:rPr lang="cs-CZ" sz="2200" dirty="0" smtClean="0"/>
              <a:t>V 15. století se Florencie stala kolébkou renesance a kulturním centrem severní Itálie.</a:t>
            </a:r>
          </a:p>
          <a:p>
            <a:r>
              <a:rPr lang="cs-CZ" sz="2200" dirty="0" smtClean="0"/>
              <a:t>Jako měnu používali zlaté floriny .</a:t>
            </a:r>
          </a:p>
        </p:txBody>
      </p:sp>
      <p:pic>
        <p:nvPicPr>
          <p:cNvPr id="1026" name="Picture 2" descr="C:\Users\Simona\Downloads\Italy_location_map.svg (1).png"/>
          <p:cNvPicPr>
            <a:picLocks noGrp="1" noChangeAspect="1" noChangeArrowheads="1"/>
          </p:cNvPicPr>
          <p:nvPr>
            <p:ph sz="half" idx="2"/>
          </p:nvPr>
        </p:nvPicPr>
        <p:blipFill>
          <a:blip r:embed="rId3" cstate="print"/>
          <a:srcRect/>
          <a:stretch>
            <a:fillRect/>
          </a:stretch>
        </p:blipFill>
        <p:spPr bwMode="auto">
          <a:xfrm>
            <a:off x="4866121" y="1600200"/>
            <a:ext cx="3602757" cy="4525963"/>
          </a:xfrm>
          <a:prstGeom prst="rect">
            <a:avLst/>
          </a:prstGeom>
          <a:noFill/>
        </p:spPr>
      </p:pic>
      <p:sp>
        <p:nvSpPr>
          <p:cNvPr id="8" name="TextovéPole 7"/>
          <p:cNvSpPr txBox="1"/>
          <p:nvPr/>
        </p:nvSpPr>
        <p:spPr>
          <a:xfrm>
            <a:off x="4788024" y="1268760"/>
            <a:ext cx="2066143" cy="369332"/>
          </a:xfrm>
          <a:prstGeom prst="rect">
            <a:avLst/>
          </a:prstGeom>
          <a:noFill/>
        </p:spPr>
        <p:txBody>
          <a:bodyPr wrap="none" rtlCol="0">
            <a:spAutoFit/>
          </a:bodyPr>
          <a:lstStyle/>
          <a:p>
            <a:r>
              <a:rPr lang="cs-CZ" dirty="0" smtClean="0"/>
              <a:t>1.Obr. Poloha města</a:t>
            </a:r>
            <a:endParaRPr lang="cs-CZ" dirty="0"/>
          </a:p>
        </p:txBody>
      </p:sp>
      <p:sp>
        <p:nvSpPr>
          <p:cNvPr id="9" name="Elipsa 8"/>
          <p:cNvSpPr/>
          <p:nvPr/>
        </p:nvSpPr>
        <p:spPr>
          <a:xfrm flipH="1">
            <a:off x="6300192" y="2924944"/>
            <a:ext cx="72008" cy="72008"/>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TextovéPole 9"/>
          <p:cNvSpPr txBox="1"/>
          <p:nvPr/>
        </p:nvSpPr>
        <p:spPr>
          <a:xfrm>
            <a:off x="5796136" y="2636912"/>
            <a:ext cx="853952" cy="307777"/>
          </a:xfrm>
          <a:prstGeom prst="rect">
            <a:avLst/>
          </a:prstGeom>
          <a:noFill/>
        </p:spPr>
        <p:txBody>
          <a:bodyPr wrap="none" rtlCol="0">
            <a:spAutoFit/>
          </a:bodyPr>
          <a:lstStyle/>
          <a:p>
            <a:r>
              <a:rPr lang="cs-CZ" sz="1400" dirty="0" smtClean="0"/>
              <a:t>Florencie</a:t>
            </a:r>
            <a:endParaRPr lang="cs-CZ" sz="1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5517232"/>
            <a:ext cx="8229600" cy="1143000"/>
          </a:xfrm>
        </p:spPr>
        <p:txBody>
          <a:bodyPr>
            <a:normAutofit/>
          </a:bodyPr>
          <a:lstStyle/>
          <a:p>
            <a:r>
              <a:rPr lang="cs-CZ" sz="2000" dirty="0" smtClean="0"/>
              <a:t>Ve znaku města je lilie. Jeden ze čtyř nejčastějších symbolů heraldiky. Symbolizuje čistotu, proto bývá spojována s Pannou Marií, jíž podle legendy anděl (Boží posel) snesl zlatou lilii. (2)</a:t>
            </a:r>
            <a:endParaRPr lang="cs-CZ" sz="2000" dirty="0"/>
          </a:p>
        </p:txBody>
      </p:sp>
      <p:sp>
        <p:nvSpPr>
          <p:cNvPr id="6" name="TextovéPole 5"/>
          <p:cNvSpPr txBox="1"/>
          <p:nvPr/>
        </p:nvSpPr>
        <p:spPr>
          <a:xfrm>
            <a:off x="2339752" y="188640"/>
            <a:ext cx="2211888" cy="369332"/>
          </a:xfrm>
          <a:prstGeom prst="rect">
            <a:avLst/>
          </a:prstGeom>
          <a:noFill/>
        </p:spPr>
        <p:txBody>
          <a:bodyPr wrap="none" rtlCol="0">
            <a:spAutoFit/>
          </a:bodyPr>
          <a:lstStyle/>
          <a:p>
            <a:r>
              <a:rPr lang="cs-CZ" dirty="0" smtClean="0"/>
              <a:t>Obr. 2. Znak Florencie</a:t>
            </a:r>
            <a:endParaRPr lang="cs-CZ" dirty="0"/>
          </a:p>
        </p:txBody>
      </p:sp>
      <p:pic>
        <p:nvPicPr>
          <p:cNvPr id="10" name="Zástupný symbol pro obsah 9" descr="457px-Firenze-Stemma.png"/>
          <p:cNvPicPr>
            <a:picLocks noGrp="1" noChangeAspect="1"/>
          </p:cNvPicPr>
          <p:nvPr>
            <p:ph idx="1"/>
          </p:nvPr>
        </p:nvPicPr>
        <p:blipFill>
          <a:blip r:embed="rId3" cstate="print"/>
          <a:stretch>
            <a:fillRect/>
          </a:stretch>
        </p:blipFill>
        <p:spPr>
          <a:xfrm>
            <a:off x="2483768" y="548680"/>
            <a:ext cx="3770940" cy="4950905"/>
          </a:xfrm>
          <a:prstGeom prst="rect">
            <a:avLst/>
          </a:prstGeom>
          <a:ln>
            <a:noFill/>
          </a:ln>
          <a:effectLst>
            <a:softEdge rad="112500"/>
          </a:effectLst>
        </p:spPr>
      </p:pic>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1800" dirty="0" smtClean="0"/>
              <a:t>Obr. 3. Florin</a:t>
            </a:r>
            <a:endParaRPr lang="cs-CZ" sz="1800" dirty="0"/>
          </a:p>
        </p:txBody>
      </p:sp>
      <p:pic>
        <p:nvPicPr>
          <p:cNvPr id="3074" name="Picture 2"/>
          <p:cNvPicPr>
            <a:picLocks noGrp="1" noChangeAspect="1" noChangeArrowheads="1"/>
          </p:cNvPicPr>
          <p:nvPr>
            <p:ph idx="1"/>
          </p:nvPr>
        </p:nvPicPr>
        <p:blipFill>
          <a:blip r:embed="rId3" cstate="print"/>
          <a:stretch>
            <a:fillRect/>
          </a:stretch>
        </p:blipFill>
        <p:spPr bwMode="auto">
          <a:xfrm>
            <a:off x="395536" y="1268760"/>
            <a:ext cx="8128000" cy="4013200"/>
          </a:xfrm>
          <a:prstGeom prst="rect">
            <a:avLst/>
          </a:prstGeom>
          <a:noFill/>
          <a:ln w="9525">
            <a:noFill/>
            <a:miter lim="800000"/>
            <a:headEnd/>
            <a:tailEnd/>
          </a:ln>
          <a:effectLst/>
        </p:spPr>
      </p:pic>
      <p:sp>
        <p:nvSpPr>
          <p:cNvPr id="5" name="TextovéPole 4"/>
          <p:cNvSpPr txBox="1"/>
          <p:nvPr/>
        </p:nvSpPr>
        <p:spPr>
          <a:xfrm>
            <a:off x="0" y="5445224"/>
            <a:ext cx="9144000" cy="1200329"/>
          </a:xfrm>
          <a:prstGeom prst="rect">
            <a:avLst/>
          </a:prstGeom>
          <a:noFill/>
        </p:spPr>
        <p:txBody>
          <a:bodyPr wrap="square" rtlCol="0">
            <a:spAutoFit/>
          </a:bodyPr>
          <a:lstStyle/>
          <a:p>
            <a:pPr algn="ctr"/>
            <a:r>
              <a:rPr lang="cs-CZ" dirty="0"/>
              <a:t>Ve středověku patřila Florencie mezi nejvýznamnější města na světě</a:t>
            </a:r>
            <a:r>
              <a:rPr lang="cs-CZ" dirty="0" smtClean="0"/>
              <a:t>. Velkou </a:t>
            </a:r>
            <a:r>
              <a:rPr lang="cs-CZ" dirty="0"/>
              <a:t>zásluhu na </a:t>
            </a:r>
            <a:r>
              <a:rPr lang="cs-CZ" dirty="0" smtClean="0"/>
              <a:t>tom</a:t>
            </a:r>
          </a:p>
          <a:p>
            <a:pPr algn="ctr"/>
            <a:r>
              <a:rPr lang="cs-CZ" dirty="0" smtClean="0"/>
              <a:t> </a:t>
            </a:r>
            <a:r>
              <a:rPr lang="cs-CZ" dirty="0"/>
              <a:t>má „znovuvytvoření“ měny, od roku 1252 totiž Florenťané začali používat zlaté floriny, </a:t>
            </a:r>
            <a:r>
              <a:rPr lang="cs-CZ" dirty="0" smtClean="0"/>
              <a:t>kterými </a:t>
            </a:r>
            <a:r>
              <a:rPr lang="cs-CZ" dirty="0"/>
              <a:t>financovali například Angličany při stoleté válce, papežství a rozvoj průmyslu po celé Evropě.</a:t>
            </a:r>
            <a:endParaRPr lang="cs-CZ" dirty="0" smtClean="0"/>
          </a:p>
          <a:p>
            <a:pPr algn="ctr"/>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0"/>
            <a:ext cx="8229600" cy="490066"/>
          </a:xfrm>
        </p:spPr>
        <p:txBody>
          <a:bodyPr>
            <a:normAutofit/>
          </a:bodyPr>
          <a:lstStyle/>
          <a:p>
            <a:pPr algn="l"/>
            <a:r>
              <a:rPr lang="cs-CZ" sz="1600" dirty="0" smtClean="0"/>
              <a:t>Obr. 4. Pohled na město</a:t>
            </a:r>
            <a:endParaRPr lang="cs-CZ" sz="1600" dirty="0"/>
          </a:p>
        </p:txBody>
      </p:sp>
      <p:pic>
        <p:nvPicPr>
          <p:cNvPr id="2050" name="Picture 2" descr="C:\Users\Simona\Downloads\800px-Sunset_over_florence_1 (1).jpg"/>
          <p:cNvPicPr>
            <a:picLocks noGrp="1" noChangeAspect="1" noChangeArrowheads="1"/>
          </p:cNvPicPr>
          <p:nvPr>
            <p:ph idx="1"/>
          </p:nvPr>
        </p:nvPicPr>
        <p:blipFill>
          <a:blip r:embed="rId3" cstate="print"/>
          <a:srcRect/>
          <a:stretch>
            <a:fillRect/>
          </a:stretch>
        </p:blipFill>
        <p:spPr bwMode="auto">
          <a:xfrm>
            <a:off x="0" y="548680"/>
            <a:ext cx="9144000" cy="6086475"/>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682752" cy="1162050"/>
          </a:xfrm>
        </p:spPr>
        <p:txBody>
          <a:bodyPr>
            <a:noAutofit/>
          </a:bodyPr>
          <a:lstStyle/>
          <a:p>
            <a:r>
              <a:rPr lang="cs-CZ" sz="2800" dirty="0"/>
              <a:t>H</a:t>
            </a:r>
            <a:r>
              <a:rPr lang="cs-CZ" sz="2800" dirty="0" smtClean="0"/>
              <a:t>lavní atraktivity města: 1. Baptisterium San </a:t>
            </a:r>
            <a:r>
              <a:rPr lang="cs-CZ" sz="2800" dirty="0" err="1" smtClean="0"/>
              <a:t>Giovanni</a:t>
            </a:r>
            <a:endParaRPr lang="cs-CZ" sz="2800" dirty="0"/>
          </a:p>
        </p:txBody>
      </p:sp>
      <p:pic>
        <p:nvPicPr>
          <p:cNvPr id="4099" name="Picture 3" descr="C:\Users\Simona\Downloads\450px-Baptisteriumganz.jpg"/>
          <p:cNvPicPr>
            <a:picLocks noGrp="1" noChangeAspect="1" noChangeArrowheads="1"/>
          </p:cNvPicPr>
          <p:nvPr>
            <p:ph idx="1"/>
          </p:nvPr>
        </p:nvPicPr>
        <p:blipFill>
          <a:blip r:embed="rId3" cstate="print"/>
          <a:stretch>
            <a:fillRect/>
          </a:stretch>
        </p:blipFill>
        <p:spPr bwMode="auto">
          <a:xfrm>
            <a:off x="4355976" y="455756"/>
            <a:ext cx="4603419" cy="6137891"/>
          </a:xfrm>
          <a:prstGeom prst="rect">
            <a:avLst/>
          </a:prstGeom>
          <a:noFill/>
        </p:spPr>
      </p:pic>
      <p:sp>
        <p:nvSpPr>
          <p:cNvPr id="13" name="Zástupný symbol pro text 12"/>
          <p:cNvSpPr>
            <a:spLocks noGrp="1"/>
          </p:cNvSpPr>
          <p:nvPr>
            <p:ph type="body" sz="half" idx="2"/>
          </p:nvPr>
        </p:nvSpPr>
        <p:spPr/>
        <p:txBody>
          <a:bodyPr>
            <a:normAutofit/>
          </a:bodyPr>
          <a:lstStyle/>
          <a:p>
            <a:pPr>
              <a:buFont typeface="Arial" pitchFamily="34" charset="0"/>
              <a:buChar char="•"/>
            </a:pPr>
            <a:r>
              <a:rPr lang="cs-CZ" sz="2000" dirty="0" smtClean="0"/>
              <a:t>křestní kaple, zasvěcená patronu Florencie sv. Janu Křtiteli</a:t>
            </a:r>
          </a:p>
          <a:p>
            <a:pPr>
              <a:buFont typeface="Arial" pitchFamily="34" charset="0"/>
              <a:buChar char="•"/>
            </a:pPr>
            <a:r>
              <a:rPr lang="cs-CZ" sz="2000" dirty="0"/>
              <a:t> je jednou z nejstarších církevních staveb v tomto italském městě</a:t>
            </a:r>
            <a:endParaRPr lang="cs-CZ" sz="2000" dirty="0" smtClean="0"/>
          </a:p>
          <a:p>
            <a:pPr>
              <a:buFont typeface="Arial" pitchFamily="34" charset="0"/>
              <a:buChar char="•"/>
            </a:pPr>
            <a:r>
              <a:rPr lang="cs-CZ" sz="2000" dirty="0" smtClean="0"/>
              <a:t>Je vystavena v románském stylu</a:t>
            </a:r>
          </a:p>
          <a:p>
            <a:pPr>
              <a:buFont typeface="Arial" pitchFamily="34" charset="0"/>
              <a:buChar char="•"/>
            </a:pPr>
            <a:r>
              <a:rPr lang="cs-CZ" sz="2000" dirty="0" smtClean="0"/>
              <a:t>  narozené děti se zde zapisovaly do matriky, byl zde křtěn i rodák z Florencie básník Dante </a:t>
            </a:r>
            <a:r>
              <a:rPr lang="cs-CZ" sz="2000" dirty="0" err="1" smtClean="0"/>
              <a:t>Alighieri</a:t>
            </a:r>
            <a:r>
              <a:rPr lang="cs-CZ" sz="2000" dirty="0" smtClean="0"/>
              <a:t>.</a:t>
            </a:r>
            <a:endParaRPr lang="cs-CZ" sz="2000" dirty="0"/>
          </a:p>
        </p:txBody>
      </p:sp>
      <p:sp>
        <p:nvSpPr>
          <p:cNvPr id="14" name="TextovéPole 13"/>
          <p:cNvSpPr txBox="1"/>
          <p:nvPr/>
        </p:nvSpPr>
        <p:spPr>
          <a:xfrm>
            <a:off x="4355976" y="0"/>
            <a:ext cx="2056525" cy="369332"/>
          </a:xfrm>
          <a:prstGeom prst="rect">
            <a:avLst/>
          </a:prstGeom>
          <a:noFill/>
        </p:spPr>
        <p:txBody>
          <a:bodyPr wrap="none" rtlCol="0">
            <a:spAutoFit/>
          </a:bodyPr>
          <a:lstStyle/>
          <a:p>
            <a:r>
              <a:rPr lang="cs-CZ" dirty="0" smtClean="0"/>
              <a:t>Obr. 5. Baptisterium</a:t>
            </a:r>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Bronzové dveře</a:t>
            </a:r>
            <a:endParaRPr lang="cs-CZ" dirty="0"/>
          </a:p>
        </p:txBody>
      </p:sp>
      <p:sp>
        <p:nvSpPr>
          <p:cNvPr id="4" name="Zástupný symbol pro text 3"/>
          <p:cNvSpPr>
            <a:spLocks noGrp="1"/>
          </p:cNvSpPr>
          <p:nvPr>
            <p:ph type="body" sz="half" idx="2"/>
          </p:nvPr>
        </p:nvSpPr>
        <p:spPr/>
        <p:txBody>
          <a:bodyPr/>
          <a:lstStyle/>
          <a:p>
            <a:r>
              <a:rPr lang="cs-CZ" dirty="0" smtClean="0"/>
              <a:t>Do baptisteria vedou troje bronzové dveře</a:t>
            </a:r>
            <a:endParaRPr lang="cs-CZ" dirty="0"/>
          </a:p>
        </p:txBody>
      </p:sp>
      <p:pic>
        <p:nvPicPr>
          <p:cNvPr id="5122" name="Picture 2" descr="C:\Users\Simona\Downloads\Firenze-battistero-gates.jpg"/>
          <p:cNvPicPr>
            <a:picLocks noGrp="1" noChangeAspect="1" noChangeArrowheads="1"/>
          </p:cNvPicPr>
          <p:nvPr>
            <p:ph idx="1"/>
          </p:nvPr>
        </p:nvPicPr>
        <p:blipFill>
          <a:blip r:embed="rId3" cstate="print"/>
          <a:srcRect/>
          <a:stretch>
            <a:fillRect/>
          </a:stretch>
        </p:blipFill>
        <p:spPr bwMode="auto">
          <a:xfrm>
            <a:off x="4067944" y="448966"/>
            <a:ext cx="4611290" cy="6148386"/>
          </a:xfrm>
          <a:prstGeom prst="rect">
            <a:avLst/>
          </a:prstGeom>
          <a:noFill/>
        </p:spPr>
      </p:pic>
      <p:sp>
        <p:nvSpPr>
          <p:cNvPr id="6" name="TextovéPole 5"/>
          <p:cNvSpPr txBox="1"/>
          <p:nvPr/>
        </p:nvSpPr>
        <p:spPr>
          <a:xfrm>
            <a:off x="4139952" y="0"/>
            <a:ext cx="2466444" cy="369332"/>
          </a:xfrm>
          <a:prstGeom prst="rect">
            <a:avLst/>
          </a:prstGeom>
          <a:noFill/>
        </p:spPr>
        <p:txBody>
          <a:bodyPr wrap="none" rtlCol="0">
            <a:spAutoFit/>
          </a:bodyPr>
          <a:lstStyle/>
          <a:p>
            <a:r>
              <a:rPr lang="cs-CZ" dirty="0" smtClean="0"/>
              <a:t>Obr. 6. Dveře Baptisteria</a:t>
            </a:r>
            <a:endParaRPr lang="cs-CZ" dirty="0"/>
          </a:p>
        </p:txBody>
      </p:sp>
      <p:pic>
        <p:nvPicPr>
          <p:cNvPr id="5123" name="Picture 3" descr="C:\Users\Simona\Downloads\baptistry.jpg"/>
          <p:cNvPicPr>
            <a:picLocks noChangeAspect="1" noChangeArrowheads="1"/>
          </p:cNvPicPr>
          <p:nvPr/>
        </p:nvPicPr>
        <p:blipFill>
          <a:blip r:embed="rId4" cstate="print"/>
          <a:srcRect/>
          <a:stretch>
            <a:fillRect/>
          </a:stretch>
        </p:blipFill>
        <p:spPr bwMode="auto">
          <a:xfrm>
            <a:off x="323528" y="583391"/>
            <a:ext cx="7920879" cy="6274609"/>
          </a:xfrm>
          <a:prstGeom prst="rect">
            <a:avLst/>
          </a:prstGeom>
          <a:noFill/>
        </p:spPr>
      </p:pic>
      <p:sp>
        <p:nvSpPr>
          <p:cNvPr id="8" name="TextovéPole 7"/>
          <p:cNvSpPr txBox="1"/>
          <p:nvPr/>
        </p:nvSpPr>
        <p:spPr>
          <a:xfrm>
            <a:off x="323528" y="260648"/>
            <a:ext cx="1854418" cy="369332"/>
          </a:xfrm>
          <a:prstGeom prst="rect">
            <a:avLst/>
          </a:prstGeom>
          <a:noFill/>
        </p:spPr>
        <p:txBody>
          <a:bodyPr wrap="none" rtlCol="0">
            <a:spAutoFit/>
          </a:bodyPr>
          <a:lstStyle/>
          <a:p>
            <a:r>
              <a:rPr lang="cs-CZ" dirty="0" smtClean="0"/>
              <a:t>Obr.7. Výplň dveří</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3"/>
                                        </p:tgtEl>
                                        <p:attrNameLst>
                                          <p:attrName>style.visibility</p:attrName>
                                        </p:attrNameLst>
                                      </p:cBhvr>
                                      <p:to>
                                        <p:strVal val="visible"/>
                                      </p:to>
                                    </p:set>
                                    <p:anim calcmode="lin" valueType="num">
                                      <p:cBhvr additive="base">
                                        <p:cTn id="7" dur="500" fill="hold"/>
                                        <p:tgtEl>
                                          <p:spTgt spid="5123"/>
                                        </p:tgtEl>
                                        <p:attrNameLst>
                                          <p:attrName>ppt_x</p:attrName>
                                        </p:attrNameLst>
                                      </p:cBhvr>
                                      <p:tavLst>
                                        <p:tav tm="0">
                                          <p:val>
                                            <p:strVal val="#ppt_x"/>
                                          </p:val>
                                        </p:tav>
                                        <p:tav tm="100000">
                                          <p:val>
                                            <p:strVal val="#ppt_x"/>
                                          </p:val>
                                        </p:tav>
                                      </p:tavLst>
                                    </p:anim>
                                    <p:anim calcmode="lin" valueType="num">
                                      <p:cBhvr additive="base">
                                        <p:cTn id="8" dur="500" fill="hold"/>
                                        <p:tgtEl>
                                          <p:spTgt spid="512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fade">
                                      <p:cBhvr>
                                        <p:cTn id="13"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251520" y="273050"/>
            <a:ext cx="3528392" cy="1162050"/>
          </a:xfrm>
        </p:spPr>
        <p:txBody>
          <a:bodyPr>
            <a:normAutofit/>
          </a:bodyPr>
          <a:lstStyle/>
          <a:p>
            <a:r>
              <a:rPr lang="cs-CZ" sz="3200" b="1" dirty="0" smtClean="0"/>
              <a:t>2. </a:t>
            </a:r>
            <a:r>
              <a:rPr lang="cs-CZ" sz="3200" b="1" dirty="0" err="1" smtClean="0"/>
              <a:t>Santa</a:t>
            </a:r>
            <a:r>
              <a:rPr lang="cs-CZ" sz="3200" b="1" dirty="0" smtClean="0"/>
              <a:t> Maria </a:t>
            </a:r>
            <a:r>
              <a:rPr lang="cs-CZ" sz="3200" b="1" dirty="0" err="1" smtClean="0"/>
              <a:t>del</a:t>
            </a:r>
            <a:r>
              <a:rPr lang="cs-CZ" sz="3200" b="1" dirty="0" smtClean="0"/>
              <a:t> </a:t>
            </a:r>
            <a:r>
              <a:rPr lang="cs-CZ" sz="3200" b="1" dirty="0" err="1" smtClean="0"/>
              <a:t>Fiore</a:t>
            </a:r>
            <a:endParaRPr lang="cs-CZ" sz="3200" dirty="0"/>
          </a:p>
        </p:txBody>
      </p:sp>
      <p:pic>
        <p:nvPicPr>
          <p:cNvPr id="6146" name="Picture 2" descr="C:\Users\Simona\Downloads\450px-Firenze.Duomo01.JPG"/>
          <p:cNvPicPr>
            <a:picLocks noGrp="1" noChangeAspect="1" noChangeArrowheads="1"/>
          </p:cNvPicPr>
          <p:nvPr>
            <p:ph idx="1"/>
          </p:nvPr>
        </p:nvPicPr>
        <p:blipFill>
          <a:blip r:embed="rId3" cstate="print"/>
          <a:stretch>
            <a:fillRect/>
          </a:stretch>
        </p:blipFill>
        <p:spPr bwMode="auto">
          <a:xfrm>
            <a:off x="4139952" y="544977"/>
            <a:ext cx="4608512" cy="6144682"/>
          </a:xfrm>
          <a:prstGeom prst="rect">
            <a:avLst/>
          </a:prstGeom>
          <a:noFill/>
        </p:spPr>
      </p:pic>
      <p:sp>
        <p:nvSpPr>
          <p:cNvPr id="8" name="Zástupný symbol pro text 7"/>
          <p:cNvSpPr>
            <a:spLocks noGrp="1"/>
          </p:cNvSpPr>
          <p:nvPr>
            <p:ph type="body" sz="half" idx="2"/>
          </p:nvPr>
        </p:nvSpPr>
        <p:spPr>
          <a:xfrm>
            <a:off x="395536" y="1916832"/>
            <a:ext cx="3008313" cy="4691063"/>
          </a:xfrm>
        </p:spPr>
        <p:txBody>
          <a:bodyPr>
            <a:noAutofit/>
          </a:bodyPr>
          <a:lstStyle/>
          <a:p>
            <a:pPr>
              <a:buFont typeface="Arial" pitchFamily="34" charset="0"/>
              <a:buChar char="•"/>
            </a:pPr>
            <a:r>
              <a:rPr lang="cs-CZ" sz="2200" dirty="0" smtClean="0"/>
              <a:t>Stavba </a:t>
            </a:r>
            <a:r>
              <a:rPr lang="cs-CZ" sz="2200" dirty="0"/>
              <a:t>katedrály začala </a:t>
            </a:r>
            <a:r>
              <a:rPr lang="cs-CZ" sz="2200" dirty="0" smtClean="0"/>
              <a:t> </a:t>
            </a:r>
            <a:r>
              <a:rPr lang="cs-CZ" sz="2200" dirty="0"/>
              <a:t>v roce </a:t>
            </a:r>
            <a:r>
              <a:rPr lang="cs-CZ" sz="2200" dirty="0" smtClean="0"/>
              <a:t>1296.</a:t>
            </a:r>
          </a:p>
          <a:p>
            <a:pPr>
              <a:buFont typeface="Arial" pitchFamily="34" charset="0"/>
              <a:buChar char="•"/>
            </a:pPr>
            <a:r>
              <a:rPr lang="cs-CZ" sz="2200" dirty="0"/>
              <a:t>D</a:t>
            </a:r>
            <a:r>
              <a:rPr lang="cs-CZ" sz="2200" dirty="0" smtClean="0"/>
              <a:t>okončena </a:t>
            </a:r>
            <a:r>
              <a:rPr lang="cs-CZ" sz="2200" dirty="0"/>
              <a:t>však byla až roku 1367 po vystřídání několika architektů. </a:t>
            </a:r>
            <a:endParaRPr lang="cs-CZ" sz="2200" dirty="0" smtClean="0"/>
          </a:p>
          <a:p>
            <a:pPr>
              <a:buFont typeface="Arial" pitchFamily="34" charset="0"/>
              <a:buChar char="•"/>
            </a:pPr>
            <a:r>
              <a:rPr lang="cs-CZ" sz="2200" dirty="0" smtClean="0"/>
              <a:t>V </a:t>
            </a:r>
            <a:r>
              <a:rPr lang="cs-CZ" sz="2200" dirty="0"/>
              <a:t>letech 1420-1434 byla katedrále přistavena cihlová kupole podle návrhu </a:t>
            </a:r>
            <a:r>
              <a:rPr lang="cs-CZ" sz="2200" dirty="0" err="1"/>
              <a:t>Filippa</a:t>
            </a:r>
            <a:r>
              <a:rPr lang="cs-CZ" sz="2200" dirty="0"/>
              <a:t> </a:t>
            </a:r>
            <a:r>
              <a:rPr lang="cs-CZ" sz="2200" dirty="0" err="1"/>
              <a:t>Bruneleschiho</a:t>
            </a:r>
            <a:r>
              <a:rPr lang="cs-CZ" sz="2200" dirty="0" smtClean="0"/>
              <a:t>.</a:t>
            </a:r>
          </a:p>
          <a:p>
            <a:pPr>
              <a:buFont typeface="Arial" pitchFamily="34" charset="0"/>
              <a:buChar char="•"/>
            </a:pPr>
            <a:endParaRPr lang="cs-CZ" sz="2200" dirty="0" smtClean="0"/>
          </a:p>
        </p:txBody>
      </p:sp>
      <p:sp>
        <p:nvSpPr>
          <p:cNvPr id="9" name="TextovéPole 8"/>
          <p:cNvSpPr txBox="1"/>
          <p:nvPr/>
        </p:nvSpPr>
        <p:spPr>
          <a:xfrm>
            <a:off x="4139952" y="260648"/>
            <a:ext cx="2848152" cy="369332"/>
          </a:xfrm>
          <a:prstGeom prst="rect">
            <a:avLst/>
          </a:prstGeom>
          <a:noFill/>
        </p:spPr>
        <p:txBody>
          <a:bodyPr wrap="none" rtlCol="0">
            <a:spAutoFit/>
          </a:bodyPr>
          <a:lstStyle/>
          <a:p>
            <a:r>
              <a:rPr lang="cs-CZ" dirty="0" smtClean="0"/>
              <a:t>Obr. 8. </a:t>
            </a:r>
            <a:r>
              <a:rPr lang="cs-CZ" dirty="0" err="1" smtClean="0"/>
              <a:t>Santa</a:t>
            </a:r>
            <a:r>
              <a:rPr lang="cs-CZ" dirty="0" smtClean="0"/>
              <a:t> Maria </a:t>
            </a:r>
            <a:r>
              <a:rPr lang="cs-CZ" dirty="0" err="1" smtClean="0"/>
              <a:t>del</a:t>
            </a:r>
            <a:r>
              <a:rPr lang="cs-CZ" dirty="0" smtClean="0"/>
              <a:t> </a:t>
            </a:r>
            <a:r>
              <a:rPr lang="cs-CZ" dirty="0" err="1" smtClean="0"/>
              <a:t>Fiore</a:t>
            </a:r>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404664"/>
            <a:ext cx="8229600" cy="418058"/>
          </a:xfrm>
        </p:spPr>
        <p:txBody>
          <a:bodyPr>
            <a:normAutofit/>
          </a:bodyPr>
          <a:lstStyle/>
          <a:p>
            <a:pPr algn="l"/>
            <a:r>
              <a:rPr lang="cs-CZ" sz="1800" dirty="0" smtClean="0"/>
              <a:t>Obr. 9. Pohled na </a:t>
            </a:r>
            <a:r>
              <a:rPr lang="cs-CZ" sz="1800" dirty="0" err="1" smtClean="0"/>
              <a:t>Santa</a:t>
            </a:r>
            <a:r>
              <a:rPr lang="cs-CZ" sz="1800" dirty="0" smtClean="0"/>
              <a:t> Maria </a:t>
            </a:r>
            <a:r>
              <a:rPr lang="cs-CZ" sz="1800" dirty="0" err="1" smtClean="0"/>
              <a:t>del</a:t>
            </a:r>
            <a:r>
              <a:rPr lang="cs-CZ" sz="1800" dirty="0" smtClean="0"/>
              <a:t> </a:t>
            </a:r>
            <a:r>
              <a:rPr lang="cs-CZ" sz="1800" dirty="0" err="1" smtClean="0"/>
              <a:t>Fiore</a:t>
            </a:r>
            <a:endParaRPr lang="cs-CZ" sz="1800" dirty="0"/>
          </a:p>
        </p:txBody>
      </p:sp>
      <p:pic>
        <p:nvPicPr>
          <p:cNvPr id="7170" name="Picture 2" descr="C:\Users\Simona\Downloads\Florence_italy_duomo.jpg"/>
          <p:cNvPicPr>
            <a:picLocks noGrp="1" noChangeAspect="1" noChangeArrowheads="1"/>
          </p:cNvPicPr>
          <p:nvPr>
            <p:ph idx="1"/>
          </p:nvPr>
        </p:nvPicPr>
        <p:blipFill>
          <a:blip r:embed="rId2" cstate="print"/>
          <a:srcRect/>
          <a:stretch>
            <a:fillRect/>
          </a:stretch>
        </p:blipFill>
        <p:spPr bwMode="auto">
          <a:xfrm>
            <a:off x="48423" y="908720"/>
            <a:ext cx="8916065" cy="5823305"/>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273050"/>
            <a:ext cx="3394720" cy="1162050"/>
          </a:xfrm>
        </p:spPr>
        <p:txBody>
          <a:bodyPr>
            <a:normAutofit/>
          </a:bodyPr>
          <a:lstStyle/>
          <a:p>
            <a:r>
              <a:rPr lang="cs-CZ" sz="3200" dirty="0" smtClean="0"/>
              <a:t>3.Giottova zvonice</a:t>
            </a:r>
            <a:endParaRPr lang="cs-CZ" sz="3200" dirty="0"/>
          </a:p>
        </p:txBody>
      </p:sp>
      <p:sp>
        <p:nvSpPr>
          <p:cNvPr id="6" name="Zástupný symbol pro text 5"/>
          <p:cNvSpPr>
            <a:spLocks noGrp="1"/>
          </p:cNvSpPr>
          <p:nvPr>
            <p:ph type="body" sz="half" idx="2"/>
          </p:nvPr>
        </p:nvSpPr>
        <p:spPr>
          <a:xfrm>
            <a:off x="457200" y="1435100"/>
            <a:ext cx="3538736" cy="4691063"/>
          </a:xfrm>
        </p:spPr>
        <p:txBody>
          <a:bodyPr>
            <a:normAutofit/>
          </a:bodyPr>
          <a:lstStyle/>
          <a:p>
            <a:pPr>
              <a:buFont typeface="Arial" pitchFamily="34" charset="0"/>
              <a:buChar char="•"/>
            </a:pPr>
            <a:r>
              <a:rPr lang="cs-CZ" sz="2000" dirty="0" smtClean="0"/>
              <a:t> byla postavena v letech 1334–1359 jako součást katedrály </a:t>
            </a:r>
            <a:r>
              <a:rPr lang="cs-CZ" sz="2000" dirty="0" err="1" smtClean="0"/>
              <a:t>Santa</a:t>
            </a:r>
            <a:r>
              <a:rPr lang="cs-CZ" sz="2000" dirty="0" smtClean="0"/>
              <a:t> Maria </a:t>
            </a:r>
            <a:r>
              <a:rPr lang="cs-CZ" sz="2000" dirty="0" err="1" smtClean="0"/>
              <a:t>del</a:t>
            </a:r>
            <a:r>
              <a:rPr lang="cs-CZ" sz="2000" dirty="0" smtClean="0"/>
              <a:t> </a:t>
            </a:r>
            <a:r>
              <a:rPr lang="cs-CZ" sz="2000" dirty="0" err="1" smtClean="0"/>
              <a:t>Fiore</a:t>
            </a:r>
            <a:r>
              <a:rPr lang="cs-CZ" sz="2000" dirty="0" smtClean="0"/>
              <a:t>.</a:t>
            </a:r>
            <a:endParaRPr lang="cs-CZ" sz="2000" dirty="0"/>
          </a:p>
        </p:txBody>
      </p:sp>
      <p:pic>
        <p:nvPicPr>
          <p:cNvPr id="9218" name="Picture 2" descr="C:\Users\Simona\Downloads\Firenze-campanile.jpg"/>
          <p:cNvPicPr>
            <a:picLocks noGrp="1" noChangeAspect="1" noChangeArrowheads="1"/>
          </p:cNvPicPr>
          <p:nvPr>
            <p:ph idx="1"/>
          </p:nvPr>
        </p:nvPicPr>
        <p:blipFill>
          <a:blip r:embed="rId3" cstate="print"/>
          <a:srcRect/>
          <a:stretch>
            <a:fillRect/>
          </a:stretch>
        </p:blipFill>
        <p:spPr bwMode="auto">
          <a:xfrm>
            <a:off x="4088723" y="476672"/>
            <a:ext cx="4731749" cy="6308997"/>
          </a:xfrm>
          <a:prstGeom prst="rect">
            <a:avLst/>
          </a:prstGeom>
          <a:noFill/>
        </p:spPr>
      </p:pic>
      <p:sp>
        <p:nvSpPr>
          <p:cNvPr id="8" name="TextovéPole 7"/>
          <p:cNvSpPr txBox="1"/>
          <p:nvPr/>
        </p:nvSpPr>
        <p:spPr>
          <a:xfrm>
            <a:off x="4139952" y="0"/>
            <a:ext cx="2526204" cy="369332"/>
          </a:xfrm>
          <a:prstGeom prst="rect">
            <a:avLst/>
          </a:prstGeom>
          <a:noFill/>
        </p:spPr>
        <p:txBody>
          <a:bodyPr wrap="none" rtlCol="0">
            <a:spAutoFit/>
          </a:bodyPr>
          <a:lstStyle/>
          <a:p>
            <a:r>
              <a:rPr lang="cs-CZ" dirty="0" smtClean="0"/>
              <a:t>Obr. 10. </a:t>
            </a:r>
            <a:r>
              <a:rPr lang="cs-CZ" dirty="0" err="1" smtClean="0"/>
              <a:t>Giottova</a:t>
            </a:r>
            <a:r>
              <a:rPr lang="cs-CZ" dirty="0" smtClean="0"/>
              <a:t> zvonice</a:t>
            </a:r>
            <a:endParaRPr lang="cs-CZ"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251520" y="273050"/>
            <a:ext cx="3213993" cy="1162050"/>
          </a:xfrm>
        </p:spPr>
        <p:txBody>
          <a:bodyPr>
            <a:normAutofit/>
          </a:bodyPr>
          <a:lstStyle/>
          <a:p>
            <a:r>
              <a:rPr lang="cs-CZ" sz="3200" dirty="0"/>
              <a:t>4</a:t>
            </a:r>
            <a:r>
              <a:rPr lang="cs-CZ" sz="3200" dirty="0" smtClean="0"/>
              <a:t>. </a:t>
            </a:r>
            <a:r>
              <a:rPr lang="cs-CZ" sz="3200" dirty="0" err="1" smtClean="0"/>
              <a:t>Palazzo</a:t>
            </a:r>
            <a:r>
              <a:rPr lang="cs-CZ" sz="3200" dirty="0" smtClean="0"/>
              <a:t> </a:t>
            </a:r>
            <a:r>
              <a:rPr lang="cs-CZ" sz="3200" dirty="0" err="1" smtClean="0"/>
              <a:t>Vecchio</a:t>
            </a:r>
            <a:endParaRPr lang="cs-CZ" sz="3200" dirty="0"/>
          </a:p>
        </p:txBody>
      </p:sp>
      <p:sp>
        <p:nvSpPr>
          <p:cNvPr id="6" name="Zástupný symbol pro text 5"/>
          <p:cNvSpPr>
            <a:spLocks noGrp="1"/>
          </p:cNvSpPr>
          <p:nvPr>
            <p:ph type="body" sz="half" idx="2"/>
          </p:nvPr>
        </p:nvSpPr>
        <p:spPr>
          <a:xfrm>
            <a:off x="457200" y="1435100"/>
            <a:ext cx="3754760" cy="4691063"/>
          </a:xfrm>
        </p:spPr>
        <p:txBody>
          <a:bodyPr>
            <a:normAutofit/>
          </a:bodyPr>
          <a:lstStyle/>
          <a:p>
            <a:pPr>
              <a:buFont typeface="Arial" pitchFamily="34" charset="0"/>
              <a:buChar char="•"/>
            </a:pPr>
            <a:r>
              <a:rPr lang="cs-CZ" sz="2000" dirty="0" smtClean="0"/>
              <a:t>je středověký opevněný palác v centru Florencie na Náměstí vlády.</a:t>
            </a:r>
          </a:p>
          <a:p>
            <a:pPr>
              <a:buFont typeface="Arial" pitchFamily="34" charset="0"/>
              <a:buChar char="•"/>
            </a:pPr>
            <a:r>
              <a:rPr lang="cs-CZ" sz="2000" dirty="0" smtClean="0"/>
              <a:t>Patří mezi nejvýznamnější světské stavby ve městě.</a:t>
            </a:r>
          </a:p>
          <a:p>
            <a:pPr>
              <a:buFont typeface="Arial" pitchFamily="34" charset="0"/>
              <a:buChar char="•"/>
            </a:pPr>
            <a:r>
              <a:rPr lang="cs-CZ" sz="2000" dirty="0" smtClean="0"/>
              <a:t> začal se stavět v roce 1299 </a:t>
            </a:r>
            <a:r>
              <a:rPr lang="cs-CZ" sz="2000" dirty="0"/>
              <a:t>a dokončen byl roku 1314</a:t>
            </a:r>
            <a:r>
              <a:rPr lang="cs-CZ" sz="2000" dirty="0" smtClean="0"/>
              <a:t>.</a:t>
            </a:r>
          </a:p>
          <a:p>
            <a:pPr>
              <a:buFont typeface="Arial" pitchFamily="34" charset="0"/>
              <a:buChar char="•"/>
            </a:pPr>
            <a:r>
              <a:rPr lang="cs-CZ" sz="2000" dirty="0" smtClean="0"/>
              <a:t> </a:t>
            </a:r>
            <a:r>
              <a:rPr lang="cs-CZ" sz="2000" dirty="0"/>
              <a:t>Sídlily v něm úřední orgány města. </a:t>
            </a:r>
            <a:endParaRPr lang="cs-CZ" sz="2000" dirty="0" smtClean="0"/>
          </a:p>
          <a:p>
            <a:pPr>
              <a:buFont typeface="Arial" pitchFamily="34" charset="0"/>
              <a:buChar char="•"/>
            </a:pPr>
            <a:r>
              <a:rPr lang="cs-CZ" sz="2000" dirty="0" smtClean="0"/>
              <a:t>Rod </a:t>
            </a:r>
            <a:r>
              <a:rPr lang="cs-CZ" sz="2000" dirty="0"/>
              <a:t>Medici, který převzal moc v 40. letech 16. století, jej nechal přestavět do současné podoby. </a:t>
            </a:r>
            <a:endParaRPr lang="cs-CZ" sz="2000" dirty="0" smtClean="0"/>
          </a:p>
          <a:p>
            <a:pPr>
              <a:buFont typeface="Arial" pitchFamily="34" charset="0"/>
              <a:buChar char="•"/>
            </a:pPr>
            <a:r>
              <a:rPr lang="cs-CZ" sz="2000" dirty="0" smtClean="0"/>
              <a:t>Budova </a:t>
            </a:r>
            <a:r>
              <a:rPr lang="cs-CZ" sz="2000" dirty="0"/>
              <a:t>dnes slouží jako radnice.</a:t>
            </a:r>
          </a:p>
        </p:txBody>
      </p:sp>
      <p:pic>
        <p:nvPicPr>
          <p:cNvPr id="8194" name="Picture 2" descr="C:\Users\Simona\Downloads\Palazzo_vecchio_gnu1742.jpg"/>
          <p:cNvPicPr>
            <a:picLocks noGrp="1" noChangeAspect="1" noChangeArrowheads="1"/>
          </p:cNvPicPr>
          <p:nvPr>
            <p:ph idx="1"/>
          </p:nvPr>
        </p:nvPicPr>
        <p:blipFill>
          <a:blip r:embed="rId2" cstate="print"/>
          <a:srcRect/>
          <a:stretch>
            <a:fillRect/>
          </a:stretch>
        </p:blipFill>
        <p:spPr bwMode="auto">
          <a:xfrm>
            <a:off x="5004048" y="403501"/>
            <a:ext cx="3600400" cy="6454499"/>
          </a:xfrm>
          <a:prstGeom prst="rect">
            <a:avLst/>
          </a:prstGeom>
          <a:noFill/>
        </p:spPr>
      </p:pic>
      <p:sp>
        <p:nvSpPr>
          <p:cNvPr id="8" name="TextovéPole 7"/>
          <p:cNvSpPr txBox="1"/>
          <p:nvPr/>
        </p:nvSpPr>
        <p:spPr>
          <a:xfrm>
            <a:off x="5004048" y="0"/>
            <a:ext cx="2380973" cy="369332"/>
          </a:xfrm>
          <a:prstGeom prst="rect">
            <a:avLst/>
          </a:prstGeom>
          <a:noFill/>
        </p:spPr>
        <p:txBody>
          <a:bodyPr wrap="none" rtlCol="0">
            <a:spAutoFit/>
          </a:bodyPr>
          <a:lstStyle/>
          <a:p>
            <a:r>
              <a:rPr lang="cs-CZ" dirty="0" smtClean="0"/>
              <a:t>Obr. 11 </a:t>
            </a:r>
            <a:r>
              <a:rPr lang="cs-CZ" dirty="0" err="1" smtClean="0"/>
              <a:t>Palazzo</a:t>
            </a:r>
            <a:r>
              <a:rPr lang="cs-CZ" dirty="0" smtClean="0"/>
              <a:t> </a:t>
            </a:r>
            <a:r>
              <a:rPr lang="cs-CZ" dirty="0" err="1" smtClean="0"/>
              <a:t>Vecchio</a:t>
            </a:r>
            <a:endParaRPr lang="cs-CZ"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635670"/>
          </a:xfrm>
        </p:spPr>
        <p:txBody>
          <a:bodyPr>
            <a:normAutofit/>
          </a:bodyPr>
          <a:lstStyle/>
          <a:p>
            <a:r>
              <a:rPr lang="cs-CZ" sz="3200" dirty="0" smtClean="0"/>
              <a:t>5. Galerie </a:t>
            </a:r>
            <a:r>
              <a:rPr lang="cs-CZ" sz="3200" dirty="0" err="1" smtClean="0"/>
              <a:t>Uffizzi</a:t>
            </a:r>
            <a:endParaRPr lang="cs-CZ" sz="3200" dirty="0"/>
          </a:p>
        </p:txBody>
      </p:sp>
      <p:sp>
        <p:nvSpPr>
          <p:cNvPr id="4" name="Zástupný symbol pro text 3"/>
          <p:cNvSpPr>
            <a:spLocks noGrp="1"/>
          </p:cNvSpPr>
          <p:nvPr>
            <p:ph type="body" sz="half" idx="2"/>
          </p:nvPr>
        </p:nvSpPr>
        <p:spPr>
          <a:xfrm>
            <a:off x="457200" y="1435100"/>
            <a:ext cx="3682752" cy="4691063"/>
          </a:xfrm>
        </p:spPr>
        <p:txBody>
          <a:bodyPr>
            <a:normAutofit/>
          </a:bodyPr>
          <a:lstStyle/>
          <a:p>
            <a:pPr>
              <a:buFont typeface="Arial" pitchFamily="34" charset="0"/>
              <a:buChar char="•"/>
            </a:pPr>
            <a:r>
              <a:rPr lang="cs-CZ" sz="2000" dirty="0" smtClean="0"/>
              <a:t> galerie zachycuje průřezově výtvarnou tvorbu od antického Říma po baroko. </a:t>
            </a:r>
          </a:p>
          <a:p>
            <a:pPr>
              <a:buFont typeface="Arial" pitchFamily="34" charset="0"/>
              <a:buChar char="•"/>
            </a:pPr>
            <a:r>
              <a:rPr lang="cs-CZ" sz="2000" dirty="0" smtClean="0"/>
              <a:t>Ve sbírkách se nacházejí díla od autorů jako jsou </a:t>
            </a:r>
            <a:r>
              <a:rPr lang="cs-CZ" sz="2000" dirty="0" err="1" smtClean="0"/>
              <a:t>Giotto</a:t>
            </a:r>
            <a:r>
              <a:rPr lang="cs-CZ" sz="2000" dirty="0" smtClean="0"/>
              <a:t>, </a:t>
            </a:r>
            <a:r>
              <a:rPr lang="cs-CZ" sz="2000" dirty="0" err="1" smtClean="0"/>
              <a:t>Masaccio</a:t>
            </a:r>
            <a:r>
              <a:rPr lang="cs-CZ" sz="2000" dirty="0" smtClean="0"/>
              <a:t>, Sandro Botticelli, </a:t>
            </a:r>
            <a:r>
              <a:rPr lang="cs-CZ" sz="2000" dirty="0" err="1" smtClean="0"/>
              <a:t>Leonardo</a:t>
            </a:r>
            <a:r>
              <a:rPr lang="cs-CZ" sz="2000" dirty="0" smtClean="0"/>
              <a:t> </a:t>
            </a:r>
            <a:r>
              <a:rPr lang="cs-CZ" sz="2000" dirty="0" err="1" smtClean="0"/>
              <a:t>da</a:t>
            </a:r>
            <a:r>
              <a:rPr lang="cs-CZ" sz="2000" dirty="0" smtClean="0"/>
              <a:t> Vinci, </a:t>
            </a:r>
            <a:r>
              <a:rPr lang="cs-CZ" sz="2000" dirty="0" err="1" smtClean="0"/>
              <a:t>Lucas</a:t>
            </a:r>
            <a:r>
              <a:rPr lang="cs-CZ" sz="2000" dirty="0" smtClean="0"/>
              <a:t> </a:t>
            </a:r>
            <a:r>
              <a:rPr lang="cs-CZ" sz="2000" dirty="0" err="1" smtClean="0"/>
              <a:t>Cranach</a:t>
            </a:r>
            <a:r>
              <a:rPr lang="cs-CZ" sz="2000" dirty="0" smtClean="0"/>
              <a:t>, Albrecht </a:t>
            </a:r>
            <a:r>
              <a:rPr lang="cs-CZ" sz="2000" dirty="0" err="1" smtClean="0"/>
              <a:t>Dürer</a:t>
            </a:r>
            <a:r>
              <a:rPr lang="cs-CZ" sz="2000" dirty="0" smtClean="0"/>
              <a:t>, </a:t>
            </a:r>
            <a:r>
              <a:rPr lang="cs-CZ" sz="2000" dirty="0" err="1" smtClean="0"/>
              <a:t>Michelangelo</a:t>
            </a:r>
            <a:r>
              <a:rPr lang="cs-CZ" sz="2000" dirty="0" smtClean="0"/>
              <a:t> </a:t>
            </a:r>
            <a:r>
              <a:rPr lang="cs-CZ" sz="2000" dirty="0" err="1" smtClean="0"/>
              <a:t>Buonarroti</a:t>
            </a:r>
            <a:r>
              <a:rPr lang="cs-CZ" sz="2000" dirty="0" smtClean="0"/>
              <a:t>, </a:t>
            </a:r>
            <a:r>
              <a:rPr lang="cs-CZ" sz="2000" dirty="0" err="1" smtClean="0"/>
              <a:t>Raffaelo</a:t>
            </a:r>
            <a:r>
              <a:rPr lang="cs-CZ" sz="2000" dirty="0" smtClean="0"/>
              <a:t> </a:t>
            </a:r>
            <a:r>
              <a:rPr lang="cs-CZ" sz="2000" dirty="0" err="1" smtClean="0"/>
              <a:t>Sanzio</a:t>
            </a:r>
            <a:r>
              <a:rPr lang="cs-CZ" sz="2000" dirty="0" smtClean="0"/>
              <a:t>, </a:t>
            </a:r>
            <a:r>
              <a:rPr lang="cs-CZ" sz="2000" dirty="0" err="1" smtClean="0"/>
              <a:t>Tizian</a:t>
            </a:r>
            <a:r>
              <a:rPr lang="cs-CZ" sz="2000" dirty="0" smtClean="0"/>
              <a:t>, Peter Paul </a:t>
            </a:r>
            <a:r>
              <a:rPr lang="cs-CZ" sz="2000" dirty="0" err="1" smtClean="0"/>
              <a:t>Rubens</a:t>
            </a:r>
            <a:r>
              <a:rPr lang="cs-CZ" sz="2000" dirty="0" smtClean="0"/>
              <a:t>, </a:t>
            </a:r>
            <a:r>
              <a:rPr lang="cs-CZ" sz="2000" dirty="0" err="1" smtClean="0"/>
              <a:t>Caravaggio</a:t>
            </a:r>
            <a:r>
              <a:rPr lang="cs-CZ" sz="2000" dirty="0" smtClean="0"/>
              <a:t>, Rembrandt a mnozí další.</a:t>
            </a:r>
          </a:p>
          <a:p>
            <a:endParaRPr lang="cs-CZ" sz="2000" dirty="0" smtClean="0"/>
          </a:p>
          <a:p>
            <a:pPr>
              <a:buFont typeface="Arial" pitchFamily="34" charset="0"/>
              <a:buChar char="•"/>
            </a:pPr>
            <a:endParaRPr lang="cs-CZ" sz="2000" dirty="0"/>
          </a:p>
        </p:txBody>
      </p:sp>
      <p:pic>
        <p:nvPicPr>
          <p:cNvPr id="10243" name="Picture 3" descr="C:\Users\Simona\Downloads\Galleria_degli_Uffizi.jpg"/>
          <p:cNvPicPr>
            <a:picLocks noGrp="1" noChangeAspect="1" noChangeArrowheads="1"/>
          </p:cNvPicPr>
          <p:nvPr>
            <p:ph idx="1"/>
          </p:nvPr>
        </p:nvPicPr>
        <p:blipFill>
          <a:blip r:embed="rId3" cstate="print"/>
          <a:srcRect/>
          <a:stretch>
            <a:fillRect/>
          </a:stretch>
        </p:blipFill>
        <p:spPr bwMode="auto">
          <a:xfrm>
            <a:off x="4520022" y="692696"/>
            <a:ext cx="4623978" cy="6165304"/>
          </a:xfrm>
          <a:prstGeom prst="rect">
            <a:avLst/>
          </a:prstGeom>
          <a:noFill/>
        </p:spPr>
      </p:pic>
      <p:sp>
        <p:nvSpPr>
          <p:cNvPr id="7" name="TextovéPole 6"/>
          <p:cNvSpPr txBox="1"/>
          <p:nvPr/>
        </p:nvSpPr>
        <p:spPr>
          <a:xfrm>
            <a:off x="4427984" y="260648"/>
            <a:ext cx="2122889" cy="369332"/>
          </a:xfrm>
          <a:prstGeom prst="rect">
            <a:avLst/>
          </a:prstGeom>
          <a:noFill/>
        </p:spPr>
        <p:txBody>
          <a:bodyPr wrap="none" rtlCol="0">
            <a:spAutoFit/>
          </a:bodyPr>
          <a:lstStyle/>
          <a:p>
            <a:r>
              <a:rPr lang="cs-CZ" dirty="0" smtClean="0"/>
              <a:t>Obr. 12 Galerie </a:t>
            </a:r>
            <a:r>
              <a:rPr lang="cs-CZ" dirty="0" err="1" smtClean="0"/>
              <a:t>Uffizi</a:t>
            </a:r>
            <a:endParaRPr lang="cs-CZ"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99592" y="4800600"/>
            <a:ext cx="7416824" cy="566738"/>
          </a:xfrm>
        </p:spPr>
        <p:txBody>
          <a:bodyPr>
            <a:noAutofit/>
          </a:bodyPr>
          <a:lstStyle/>
          <a:p>
            <a:pPr algn="ctr"/>
            <a:r>
              <a:rPr lang="cs-CZ" sz="3200" dirty="0" smtClean="0"/>
              <a:t>6. Ponte </a:t>
            </a:r>
            <a:r>
              <a:rPr lang="cs-CZ" sz="3200" dirty="0" err="1" smtClean="0"/>
              <a:t>Vecchio</a:t>
            </a:r>
            <a:r>
              <a:rPr lang="cs-CZ" sz="3200" dirty="0" smtClean="0"/>
              <a:t> ( Most zlatníků)</a:t>
            </a:r>
            <a:endParaRPr lang="cs-CZ" sz="3200" dirty="0"/>
          </a:p>
        </p:txBody>
      </p:sp>
      <p:sp>
        <p:nvSpPr>
          <p:cNvPr id="4" name="Zástupný symbol pro text 3"/>
          <p:cNvSpPr>
            <a:spLocks noGrp="1"/>
          </p:cNvSpPr>
          <p:nvPr>
            <p:ph type="body" sz="half" idx="2"/>
          </p:nvPr>
        </p:nvSpPr>
        <p:spPr>
          <a:xfrm>
            <a:off x="251520" y="5367338"/>
            <a:ext cx="8640960" cy="1302022"/>
          </a:xfrm>
        </p:spPr>
        <p:txBody>
          <a:bodyPr>
            <a:normAutofit lnSpcReduction="10000"/>
          </a:bodyPr>
          <a:lstStyle/>
          <a:p>
            <a:pPr algn="ctr">
              <a:buFont typeface="Arial" pitchFamily="34" charset="0"/>
              <a:buChar char="•"/>
            </a:pPr>
            <a:r>
              <a:rPr lang="cs-CZ" sz="2000" dirty="0" smtClean="0"/>
              <a:t> Vede přes řeku </a:t>
            </a:r>
            <a:r>
              <a:rPr lang="cs-CZ" sz="2000" dirty="0" err="1" smtClean="0"/>
              <a:t>Arno</a:t>
            </a:r>
            <a:r>
              <a:rPr lang="cs-CZ" sz="2000" dirty="0"/>
              <a:t> </a:t>
            </a:r>
            <a:r>
              <a:rPr lang="cs-CZ" sz="2000" dirty="0" smtClean="0"/>
              <a:t>a </a:t>
            </a:r>
            <a:r>
              <a:rPr lang="cs-CZ" sz="2000" dirty="0"/>
              <a:t>j</a:t>
            </a:r>
            <a:r>
              <a:rPr lang="cs-CZ" sz="2000" dirty="0" smtClean="0"/>
              <a:t>e </a:t>
            </a:r>
            <a:r>
              <a:rPr lang="cs-CZ" sz="2000" dirty="0"/>
              <a:t>dílem architekta </a:t>
            </a:r>
            <a:r>
              <a:rPr lang="cs-CZ" sz="2000" dirty="0" err="1"/>
              <a:t>Neriho</a:t>
            </a:r>
            <a:r>
              <a:rPr lang="cs-CZ" sz="2000" dirty="0"/>
              <a:t> </a:t>
            </a:r>
            <a:r>
              <a:rPr lang="cs-CZ" sz="2000" dirty="0" err="1"/>
              <a:t>di</a:t>
            </a:r>
            <a:r>
              <a:rPr lang="cs-CZ" sz="2000" dirty="0"/>
              <a:t> </a:t>
            </a:r>
            <a:r>
              <a:rPr lang="cs-CZ" sz="2000" dirty="0" err="1"/>
              <a:t>Fioravante</a:t>
            </a:r>
            <a:r>
              <a:rPr lang="cs-CZ" sz="2000" dirty="0"/>
              <a:t>, který v r. 1345 překlenul </a:t>
            </a:r>
            <a:r>
              <a:rPr lang="cs-CZ" sz="2000" dirty="0" smtClean="0"/>
              <a:t>řeku </a:t>
            </a:r>
            <a:r>
              <a:rPr lang="cs-CZ" sz="2000" dirty="0"/>
              <a:t>elegantní stavbou se třemi oblouky</a:t>
            </a:r>
            <a:r>
              <a:rPr lang="cs-CZ" sz="2000" dirty="0" smtClean="0"/>
              <a:t>. Krámky zlatníků po stranách mostu pocházejí z 16. století a jsou vlastně spojením dílny a obchodu. Původně most sloužil jinému řemeslu - prodávali zde </a:t>
            </a:r>
            <a:r>
              <a:rPr lang="cs-CZ" sz="2000" dirty="0" err="1" smtClean="0"/>
              <a:t>beccai</a:t>
            </a:r>
            <a:r>
              <a:rPr lang="cs-CZ" sz="2000" dirty="0" smtClean="0"/>
              <a:t> (= řezníci).</a:t>
            </a:r>
          </a:p>
          <a:p>
            <a:pPr algn="ctr">
              <a:buFont typeface="Arial" pitchFamily="34" charset="0"/>
              <a:buChar char="•"/>
            </a:pPr>
            <a:endParaRPr lang="cs-CZ" sz="2000" dirty="0"/>
          </a:p>
        </p:txBody>
      </p:sp>
      <p:pic>
        <p:nvPicPr>
          <p:cNvPr id="11269" name="Picture 5" descr="http://upload.wikimedia.org/wikipedia/commons/thumb/9/95/Ponte_Vecchio_visto_dal_ponte_di_Santa_Trinita.jpg/640px-Ponte_Vecchio_visto_dal_ponte_di_Santa_Trinita.jpg"/>
          <p:cNvPicPr>
            <a:picLocks noChangeAspect="1" noChangeArrowheads="1"/>
          </p:cNvPicPr>
          <p:nvPr/>
        </p:nvPicPr>
        <p:blipFill>
          <a:blip r:embed="rId3" cstate="print">
            <a:lum/>
          </a:blip>
          <a:srcRect/>
          <a:stretch>
            <a:fillRect/>
          </a:stretch>
        </p:blipFill>
        <p:spPr bwMode="auto">
          <a:xfrm>
            <a:off x="0" y="1196751"/>
            <a:ext cx="9143999" cy="3378697"/>
          </a:xfrm>
          <a:prstGeom prst="rect">
            <a:avLst/>
          </a:prstGeom>
          <a:noFill/>
        </p:spPr>
      </p:pic>
      <p:sp>
        <p:nvSpPr>
          <p:cNvPr id="11" name="TextovéPole 10"/>
          <p:cNvSpPr txBox="1"/>
          <p:nvPr/>
        </p:nvSpPr>
        <p:spPr>
          <a:xfrm>
            <a:off x="0" y="764704"/>
            <a:ext cx="2243884" cy="369332"/>
          </a:xfrm>
          <a:prstGeom prst="rect">
            <a:avLst/>
          </a:prstGeom>
          <a:noFill/>
        </p:spPr>
        <p:txBody>
          <a:bodyPr wrap="none" rtlCol="0">
            <a:spAutoFit/>
          </a:bodyPr>
          <a:lstStyle/>
          <a:p>
            <a:r>
              <a:rPr lang="cs-CZ" dirty="0" smtClean="0"/>
              <a:t>Obr.13. Ponte </a:t>
            </a:r>
            <a:r>
              <a:rPr lang="cs-CZ" dirty="0" err="1" smtClean="0"/>
              <a:t>Vecchio</a:t>
            </a:r>
            <a:endParaRPr lang="cs-CZ"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563662"/>
          </a:xfrm>
        </p:spPr>
        <p:txBody>
          <a:bodyPr>
            <a:normAutofit fontScale="90000"/>
          </a:bodyPr>
          <a:lstStyle/>
          <a:p>
            <a:r>
              <a:rPr lang="cs-CZ" sz="3200" dirty="0" smtClean="0"/>
              <a:t>7. </a:t>
            </a:r>
            <a:r>
              <a:rPr lang="cs-CZ" sz="3200" dirty="0" err="1" smtClean="0"/>
              <a:t>Palazzo</a:t>
            </a:r>
            <a:r>
              <a:rPr lang="cs-CZ" sz="3200" dirty="0" smtClean="0"/>
              <a:t> </a:t>
            </a:r>
            <a:r>
              <a:rPr lang="cs-CZ" sz="3200" dirty="0" err="1" smtClean="0"/>
              <a:t>Pitti</a:t>
            </a:r>
            <a:endParaRPr lang="cs-CZ" sz="3200" dirty="0"/>
          </a:p>
        </p:txBody>
      </p:sp>
      <p:sp>
        <p:nvSpPr>
          <p:cNvPr id="4" name="Zástupný symbol pro text 3"/>
          <p:cNvSpPr>
            <a:spLocks noGrp="1"/>
          </p:cNvSpPr>
          <p:nvPr>
            <p:ph type="body" sz="half" idx="2"/>
          </p:nvPr>
        </p:nvSpPr>
        <p:spPr>
          <a:xfrm>
            <a:off x="251521" y="5445224"/>
            <a:ext cx="8892479" cy="1412776"/>
          </a:xfrm>
        </p:spPr>
        <p:txBody>
          <a:bodyPr>
            <a:noAutofit/>
          </a:bodyPr>
          <a:lstStyle/>
          <a:p>
            <a:pPr>
              <a:buFont typeface="Arial" pitchFamily="34" charset="0"/>
              <a:buChar char="•"/>
            </a:pPr>
            <a:r>
              <a:rPr lang="cs-CZ" sz="1800" dirty="0" smtClean="0"/>
              <a:t> Palác </a:t>
            </a:r>
            <a:r>
              <a:rPr lang="cs-CZ" sz="1800" dirty="0"/>
              <a:t>byl navrhnut </a:t>
            </a:r>
            <a:r>
              <a:rPr lang="cs-CZ" sz="1800" dirty="0" err="1"/>
              <a:t>Fillipem</a:t>
            </a:r>
            <a:r>
              <a:rPr lang="cs-CZ" sz="1800" dirty="0"/>
              <a:t> </a:t>
            </a:r>
            <a:r>
              <a:rPr lang="cs-CZ" sz="1800" dirty="0" err="1"/>
              <a:t>Brunelleschim</a:t>
            </a:r>
            <a:r>
              <a:rPr lang="cs-CZ" sz="1800" dirty="0"/>
              <a:t> pro bankéře </a:t>
            </a:r>
            <a:r>
              <a:rPr lang="cs-CZ" sz="1800" dirty="0" err="1"/>
              <a:t>Lucu</a:t>
            </a:r>
            <a:r>
              <a:rPr lang="cs-CZ" sz="1800" dirty="0"/>
              <a:t> </a:t>
            </a:r>
            <a:r>
              <a:rPr lang="cs-CZ" sz="1800" dirty="0" err="1"/>
              <a:t>Pittiho</a:t>
            </a:r>
            <a:r>
              <a:rPr lang="cs-CZ" sz="1800" dirty="0"/>
              <a:t>, který chtěl ukázat svoji moc rodu Medici. </a:t>
            </a:r>
            <a:r>
              <a:rPr lang="cs-CZ" sz="1800" dirty="0" smtClean="0"/>
              <a:t> Se </a:t>
            </a:r>
            <a:r>
              <a:rPr lang="cs-CZ" sz="1800" dirty="0"/>
              <a:t>stavbou začal už roku 1457 </a:t>
            </a:r>
            <a:r>
              <a:rPr lang="cs-CZ" sz="1800" dirty="0" err="1"/>
              <a:t>Luca</a:t>
            </a:r>
            <a:r>
              <a:rPr lang="cs-CZ" sz="1800" dirty="0"/>
              <a:t> </a:t>
            </a:r>
            <a:r>
              <a:rPr lang="cs-CZ" sz="1800" dirty="0" err="1"/>
              <a:t>Fancelli</a:t>
            </a:r>
            <a:r>
              <a:rPr lang="cs-CZ" sz="1800" dirty="0"/>
              <a:t>. </a:t>
            </a:r>
            <a:r>
              <a:rPr lang="cs-CZ" sz="1800" dirty="0" smtClean="0"/>
              <a:t>V </a:t>
            </a:r>
            <a:r>
              <a:rPr lang="cs-CZ" sz="1800" dirty="0"/>
              <a:t>roce 1549 však </a:t>
            </a:r>
            <a:r>
              <a:rPr lang="cs-CZ" sz="1800" dirty="0" err="1"/>
              <a:t>Pittiho</a:t>
            </a:r>
            <a:r>
              <a:rPr lang="cs-CZ" sz="1800" dirty="0"/>
              <a:t> dědici zbankrotovali a byli nuceni palác prodat právě rodu Medici, kteří si jej upravili a začali užívat jako svoje rodinné sídlo. </a:t>
            </a:r>
            <a:r>
              <a:rPr lang="cs-CZ" sz="1800" dirty="0" smtClean="0"/>
              <a:t>Dnes </a:t>
            </a:r>
            <a:r>
              <a:rPr lang="cs-CZ" sz="1800" dirty="0"/>
              <a:t>v něm najdeme například </a:t>
            </a:r>
            <a:r>
              <a:rPr lang="cs-CZ" sz="1800" dirty="0" smtClean="0"/>
              <a:t>galerii </a:t>
            </a:r>
            <a:r>
              <a:rPr lang="cs-CZ" sz="1800" dirty="0" err="1" smtClean="0"/>
              <a:t>Palatina</a:t>
            </a:r>
            <a:r>
              <a:rPr lang="cs-CZ" sz="1800" dirty="0" smtClean="0"/>
              <a:t>, galerii </a:t>
            </a:r>
            <a:r>
              <a:rPr lang="cs-CZ" sz="1800" dirty="0"/>
              <a:t>moderního umění, Stříbrné muzeum a patří k němu také zahrady </a:t>
            </a:r>
            <a:r>
              <a:rPr lang="cs-CZ" sz="1800" dirty="0" err="1"/>
              <a:t>Boboli</a:t>
            </a:r>
            <a:r>
              <a:rPr lang="cs-CZ" sz="1800" dirty="0"/>
              <a:t>.</a:t>
            </a:r>
          </a:p>
        </p:txBody>
      </p:sp>
      <p:pic>
        <p:nvPicPr>
          <p:cNvPr id="19457" name="Picture 1" descr="C:\Users\Simona\Downloads\800px-Firenza_Palazzo_Pitti.jpg"/>
          <p:cNvPicPr>
            <a:picLocks noGrp="1" noChangeAspect="1" noChangeArrowheads="1"/>
          </p:cNvPicPr>
          <p:nvPr>
            <p:ph idx="1"/>
          </p:nvPr>
        </p:nvPicPr>
        <p:blipFill>
          <a:blip r:embed="rId2" cstate="print"/>
          <a:srcRect/>
          <a:stretch>
            <a:fillRect/>
          </a:stretch>
        </p:blipFill>
        <p:spPr bwMode="auto">
          <a:xfrm>
            <a:off x="467544" y="1052736"/>
            <a:ext cx="8208912" cy="4431643"/>
          </a:xfrm>
          <a:prstGeom prst="rect">
            <a:avLst/>
          </a:prstGeom>
          <a:noFill/>
        </p:spPr>
      </p:pic>
      <p:sp>
        <p:nvSpPr>
          <p:cNvPr id="6" name="TextovéPole 5"/>
          <p:cNvSpPr txBox="1"/>
          <p:nvPr/>
        </p:nvSpPr>
        <p:spPr>
          <a:xfrm>
            <a:off x="6660232" y="620688"/>
            <a:ext cx="2028504" cy="369332"/>
          </a:xfrm>
          <a:prstGeom prst="rect">
            <a:avLst/>
          </a:prstGeom>
          <a:noFill/>
        </p:spPr>
        <p:txBody>
          <a:bodyPr wrap="none" rtlCol="0">
            <a:spAutoFit/>
          </a:bodyPr>
          <a:lstStyle/>
          <a:p>
            <a:r>
              <a:rPr lang="cs-CZ" dirty="0" smtClean="0"/>
              <a:t>Obr. 14 </a:t>
            </a:r>
            <a:r>
              <a:rPr lang="cs-CZ" dirty="0" err="1" smtClean="0"/>
              <a:t>Palazzo</a:t>
            </a:r>
            <a:r>
              <a:rPr lang="cs-CZ" dirty="0" smtClean="0"/>
              <a:t> </a:t>
            </a:r>
            <a:r>
              <a:rPr lang="cs-CZ" dirty="0" err="1" smtClean="0"/>
              <a:t>Pitti</a:t>
            </a:r>
            <a:endParaRPr lang="cs-CZ"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8. Socha Davida</a:t>
            </a:r>
            <a:endParaRPr lang="cs-CZ" dirty="0"/>
          </a:p>
        </p:txBody>
      </p:sp>
      <p:sp>
        <p:nvSpPr>
          <p:cNvPr id="4" name="Zástupný symbol pro text 3"/>
          <p:cNvSpPr>
            <a:spLocks noGrp="1"/>
          </p:cNvSpPr>
          <p:nvPr>
            <p:ph type="body" sz="half" idx="2"/>
          </p:nvPr>
        </p:nvSpPr>
        <p:spPr>
          <a:xfrm>
            <a:off x="457200" y="1435100"/>
            <a:ext cx="3610744" cy="4691063"/>
          </a:xfrm>
        </p:spPr>
        <p:txBody>
          <a:bodyPr>
            <a:normAutofit/>
          </a:bodyPr>
          <a:lstStyle/>
          <a:p>
            <a:pPr>
              <a:buFont typeface="Arial" pitchFamily="34" charset="0"/>
              <a:buChar char="•"/>
            </a:pPr>
            <a:r>
              <a:rPr lang="cs-CZ" sz="2000" dirty="0" smtClean="0"/>
              <a:t> Je renesanční sochařské dílo</a:t>
            </a:r>
            <a:r>
              <a:rPr lang="cs-CZ" sz="2000" dirty="0"/>
              <a:t> </a:t>
            </a:r>
            <a:r>
              <a:rPr lang="cs-CZ" sz="2000" dirty="0" err="1" smtClean="0"/>
              <a:t>Michelangela</a:t>
            </a:r>
            <a:r>
              <a:rPr lang="cs-CZ" sz="2000" dirty="0" smtClean="0"/>
              <a:t> </a:t>
            </a:r>
            <a:r>
              <a:rPr lang="cs-CZ" sz="2000" dirty="0" err="1" smtClean="0"/>
              <a:t>Buonarottiho</a:t>
            </a:r>
            <a:r>
              <a:rPr lang="cs-CZ" sz="2000" dirty="0" smtClean="0"/>
              <a:t> z let 1501–1504.</a:t>
            </a:r>
          </a:p>
          <a:p>
            <a:pPr>
              <a:buFont typeface="Arial" pitchFamily="34" charset="0"/>
              <a:buChar char="•"/>
            </a:pPr>
            <a:r>
              <a:rPr lang="cs-CZ" sz="2000" dirty="0" smtClean="0"/>
              <a:t> Znázorňuje biblického Davida před bojem s obrem Goliášem.</a:t>
            </a:r>
          </a:p>
          <a:p>
            <a:pPr>
              <a:buFont typeface="Arial" pitchFamily="34" charset="0"/>
              <a:buChar char="•"/>
            </a:pPr>
            <a:r>
              <a:rPr lang="cs-CZ" sz="2000" dirty="0" smtClean="0"/>
              <a:t>Po dokončení byla socha umístěna nejprve u vchodu do </a:t>
            </a:r>
            <a:r>
              <a:rPr lang="cs-CZ" sz="2000" dirty="0" err="1" smtClean="0"/>
              <a:t>Palazza</a:t>
            </a:r>
            <a:r>
              <a:rPr lang="cs-CZ" sz="2000" dirty="0" smtClean="0"/>
              <a:t> </a:t>
            </a:r>
            <a:r>
              <a:rPr lang="cs-CZ" sz="2000" dirty="0" err="1" smtClean="0"/>
              <a:t>Vecchio</a:t>
            </a:r>
            <a:r>
              <a:rPr lang="cs-CZ" sz="2000" dirty="0" smtClean="0"/>
              <a:t> (florentské radnice), v současné době je originál umístěn v místní Akademii. </a:t>
            </a:r>
          </a:p>
          <a:p>
            <a:pPr>
              <a:buFont typeface="Arial" pitchFamily="34" charset="0"/>
              <a:buChar char="•"/>
            </a:pPr>
            <a:endParaRPr lang="cs-CZ" sz="2000" dirty="0"/>
          </a:p>
        </p:txBody>
      </p:sp>
      <p:pic>
        <p:nvPicPr>
          <p:cNvPr id="18433" name="Picture 1" descr="D:\Vítek záloha\Fotky záloha\2011\dovolená Itálie 2011\návštěva Pisy a Florencie\P7016871.JPG"/>
          <p:cNvPicPr>
            <a:picLocks noGrp="1" noChangeAspect="1" noChangeArrowheads="1"/>
          </p:cNvPicPr>
          <p:nvPr>
            <p:ph idx="1"/>
          </p:nvPr>
        </p:nvPicPr>
        <p:blipFill>
          <a:blip r:embed="rId3" cstate="print"/>
          <a:srcRect/>
          <a:stretch>
            <a:fillRect/>
          </a:stretch>
        </p:blipFill>
        <p:spPr bwMode="auto">
          <a:xfrm>
            <a:off x="4355976" y="764704"/>
            <a:ext cx="4389835" cy="5853113"/>
          </a:xfrm>
          <a:prstGeom prst="rect">
            <a:avLst/>
          </a:prstGeom>
          <a:noFill/>
        </p:spPr>
      </p:pic>
      <p:sp>
        <p:nvSpPr>
          <p:cNvPr id="6" name="TextovéPole 5"/>
          <p:cNvSpPr txBox="1"/>
          <p:nvPr/>
        </p:nvSpPr>
        <p:spPr>
          <a:xfrm>
            <a:off x="4427984" y="332656"/>
            <a:ext cx="1446422" cy="369332"/>
          </a:xfrm>
          <a:prstGeom prst="rect">
            <a:avLst/>
          </a:prstGeom>
          <a:noFill/>
        </p:spPr>
        <p:txBody>
          <a:bodyPr wrap="none" rtlCol="0">
            <a:spAutoFit/>
          </a:bodyPr>
          <a:lstStyle/>
          <a:p>
            <a:r>
              <a:rPr lang="cs-CZ" dirty="0" smtClean="0"/>
              <a:t>Obr.15. David</a:t>
            </a:r>
            <a:endParaRPr lang="cs-CZ"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a:t>9</a:t>
            </a:r>
            <a:r>
              <a:rPr lang="cs-CZ" sz="3200" dirty="0" smtClean="0"/>
              <a:t>. Kostel </a:t>
            </a:r>
            <a:r>
              <a:rPr lang="cs-CZ" sz="3200" dirty="0" err="1" smtClean="0"/>
              <a:t>Santa</a:t>
            </a:r>
            <a:r>
              <a:rPr lang="cs-CZ" sz="3200" dirty="0" smtClean="0"/>
              <a:t> </a:t>
            </a:r>
            <a:r>
              <a:rPr lang="cs-CZ" sz="3200" dirty="0" err="1" smtClean="0"/>
              <a:t>Croce</a:t>
            </a:r>
            <a:endParaRPr lang="cs-CZ" sz="3200" dirty="0"/>
          </a:p>
        </p:txBody>
      </p:sp>
      <p:sp>
        <p:nvSpPr>
          <p:cNvPr id="4" name="Zástupný symbol pro text 3"/>
          <p:cNvSpPr>
            <a:spLocks noGrp="1"/>
          </p:cNvSpPr>
          <p:nvPr>
            <p:ph type="body" sz="half" idx="2"/>
          </p:nvPr>
        </p:nvSpPr>
        <p:spPr>
          <a:xfrm>
            <a:off x="457200" y="1435100"/>
            <a:ext cx="3826768" cy="4691063"/>
          </a:xfrm>
        </p:spPr>
        <p:txBody>
          <a:bodyPr>
            <a:normAutofit/>
          </a:bodyPr>
          <a:lstStyle/>
          <a:p>
            <a:pPr>
              <a:buFont typeface="Arial" pitchFamily="34" charset="0"/>
              <a:buChar char="•"/>
            </a:pPr>
            <a:r>
              <a:rPr lang="cs-CZ" sz="2400" dirty="0" smtClean="0"/>
              <a:t> Bazilika je místem odpočinku mnoha významných Florenťanů např. </a:t>
            </a:r>
            <a:r>
              <a:rPr lang="cs-CZ" sz="2400" dirty="0" err="1" smtClean="0"/>
              <a:t>Michelangela</a:t>
            </a:r>
            <a:r>
              <a:rPr lang="cs-CZ" sz="2400" dirty="0" smtClean="0"/>
              <a:t>, </a:t>
            </a:r>
            <a:r>
              <a:rPr lang="cs-CZ" sz="2400" dirty="0" err="1" smtClean="0"/>
              <a:t>Galielea</a:t>
            </a:r>
            <a:r>
              <a:rPr lang="cs-CZ" sz="2400" dirty="0" smtClean="0"/>
              <a:t> Galilei, Machiavelliho či </a:t>
            </a:r>
            <a:r>
              <a:rPr lang="cs-CZ" sz="2400" dirty="0" err="1" smtClean="0"/>
              <a:t>Rossiniho</a:t>
            </a:r>
            <a:r>
              <a:rPr lang="cs-CZ" sz="2400" dirty="0" smtClean="0"/>
              <a:t>.</a:t>
            </a:r>
          </a:p>
          <a:p>
            <a:pPr>
              <a:buFont typeface="Arial" pitchFamily="34" charset="0"/>
              <a:buChar char="•"/>
            </a:pPr>
            <a:r>
              <a:rPr lang="cs-CZ" sz="2400" dirty="0"/>
              <a:t> </a:t>
            </a:r>
            <a:r>
              <a:rPr lang="cs-CZ" sz="2400" dirty="0" smtClean="0"/>
              <a:t> Roku 1294 byl položen základní kámen tohoto kostela, který vznikl podle návrhu architekta </a:t>
            </a:r>
            <a:r>
              <a:rPr lang="cs-CZ" sz="2400" dirty="0" err="1" smtClean="0"/>
              <a:t>Arnolfo</a:t>
            </a:r>
            <a:r>
              <a:rPr lang="cs-CZ" sz="2400" dirty="0" smtClean="0"/>
              <a:t> </a:t>
            </a:r>
            <a:r>
              <a:rPr lang="cs-CZ" sz="2400" dirty="0" err="1" smtClean="0"/>
              <a:t>di</a:t>
            </a:r>
            <a:r>
              <a:rPr lang="cs-CZ" sz="2400" dirty="0" smtClean="0"/>
              <a:t> </a:t>
            </a:r>
            <a:r>
              <a:rPr lang="cs-CZ" sz="2400" dirty="0" err="1" smtClean="0"/>
              <a:t>Cambio</a:t>
            </a:r>
            <a:r>
              <a:rPr lang="cs-CZ" sz="2400" dirty="0" smtClean="0"/>
              <a:t>. </a:t>
            </a:r>
            <a:endParaRPr lang="cs-CZ" sz="2400" dirty="0"/>
          </a:p>
        </p:txBody>
      </p:sp>
      <p:pic>
        <p:nvPicPr>
          <p:cNvPr id="16385" name="Picture 1" descr="C:\Users\Simona\Downloads\439px-Santa_Croce,_Florence.jpg"/>
          <p:cNvPicPr>
            <a:picLocks noGrp="1" noChangeAspect="1" noChangeArrowheads="1"/>
          </p:cNvPicPr>
          <p:nvPr>
            <p:ph idx="1"/>
          </p:nvPr>
        </p:nvPicPr>
        <p:blipFill>
          <a:blip r:embed="rId3" cstate="print"/>
          <a:srcRect/>
          <a:stretch>
            <a:fillRect/>
          </a:stretch>
        </p:blipFill>
        <p:spPr bwMode="auto">
          <a:xfrm>
            <a:off x="4427984" y="408748"/>
            <a:ext cx="4716016" cy="6449252"/>
          </a:xfrm>
          <a:prstGeom prst="rect">
            <a:avLst/>
          </a:prstGeom>
          <a:noFill/>
        </p:spPr>
      </p:pic>
      <p:sp>
        <p:nvSpPr>
          <p:cNvPr id="6" name="TextovéPole 5"/>
          <p:cNvSpPr txBox="1"/>
          <p:nvPr/>
        </p:nvSpPr>
        <p:spPr>
          <a:xfrm>
            <a:off x="4355976" y="0"/>
            <a:ext cx="2132507" cy="369332"/>
          </a:xfrm>
          <a:prstGeom prst="rect">
            <a:avLst/>
          </a:prstGeom>
          <a:noFill/>
        </p:spPr>
        <p:txBody>
          <a:bodyPr wrap="none" rtlCol="0">
            <a:spAutoFit/>
          </a:bodyPr>
          <a:lstStyle/>
          <a:p>
            <a:r>
              <a:rPr lang="cs-CZ" dirty="0" smtClean="0"/>
              <a:t>Obr. 16. </a:t>
            </a:r>
            <a:r>
              <a:rPr lang="cs-CZ" dirty="0" err="1" smtClean="0"/>
              <a:t>Santa</a:t>
            </a:r>
            <a:r>
              <a:rPr lang="cs-CZ" dirty="0" smtClean="0"/>
              <a:t> </a:t>
            </a:r>
            <a:r>
              <a:rPr lang="cs-CZ" dirty="0" err="1"/>
              <a:t>C</a:t>
            </a:r>
            <a:r>
              <a:rPr lang="cs-CZ" dirty="0" err="1" smtClean="0"/>
              <a:t>roce</a:t>
            </a:r>
            <a:r>
              <a:rPr lang="cs-CZ" dirty="0" smtClean="0"/>
              <a:t> </a:t>
            </a:r>
            <a:endParaRPr lang="cs-CZ"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sz="3200" dirty="0" smtClean="0"/>
              <a:t>Významné osobnosti města</a:t>
            </a:r>
            <a:endParaRPr lang="cs-CZ" sz="3200" dirty="0"/>
          </a:p>
        </p:txBody>
      </p:sp>
      <p:sp>
        <p:nvSpPr>
          <p:cNvPr id="6" name="Zástupný symbol pro obsah 5"/>
          <p:cNvSpPr>
            <a:spLocks noGrp="1"/>
          </p:cNvSpPr>
          <p:nvPr>
            <p:ph idx="1"/>
          </p:nvPr>
        </p:nvSpPr>
        <p:spPr/>
        <p:txBody>
          <a:bodyPr>
            <a:normAutofit fontScale="70000" lnSpcReduction="20000"/>
          </a:bodyPr>
          <a:lstStyle/>
          <a:p>
            <a:r>
              <a:rPr lang="cs-CZ" dirty="0"/>
              <a:t>Dante </a:t>
            </a:r>
            <a:r>
              <a:rPr lang="cs-CZ" dirty="0" err="1"/>
              <a:t>Alighieri</a:t>
            </a:r>
            <a:r>
              <a:rPr lang="cs-CZ" dirty="0"/>
              <a:t> (1265–1321), renesanční básník a humanista</a:t>
            </a:r>
          </a:p>
          <a:p>
            <a:r>
              <a:rPr lang="cs-CZ" dirty="0" err="1"/>
              <a:t>Giovanni</a:t>
            </a:r>
            <a:r>
              <a:rPr lang="cs-CZ" dirty="0"/>
              <a:t> </a:t>
            </a:r>
            <a:r>
              <a:rPr lang="cs-CZ" dirty="0" err="1"/>
              <a:t>Villani</a:t>
            </a:r>
            <a:r>
              <a:rPr lang="cs-CZ" dirty="0"/>
              <a:t> (asi 1280–1348), florentský kronikář</a:t>
            </a:r>
          </a:p>
          <a:p>
            <a:r>
              <a:rPr lang="cs-CZ" dirty="0" err="1"/>
              <a:t>Filippo</a:t>
            </a:r>
            <a:r>
              <a:rPr lang="cs-CZ" dirty="0"/>
              <a:t> </a:t>
            </a:r>
            <a:r>
              <a:rPr lang="cs-CZ" dirty="0" err="1"/>
              <a:t>Brunelleschi</a:t>
            </a:r>
            <a:r>
              <a:rPr lang="cs-CZ" dirty="0"/>
              <a:t> (1377–1446), renesanční architekt</a:t>
            </a:r>
          </a:p>
          <a:p>
            <a:r>
              <a:rPr lang="cs-CZ" dirty="0" err="1"/>
              <a:t>Donatello</a:t>
            </a:r>
            <a:r>
              <a:rPr lang="cs-CZ" dirty="0"/>
              <a:t> (asi 1386–1466), renesanční sochař</a:t>
            </a:r>
          </a:p>
          <a:p>
            <a:r>
              <a:rPr lang="cs-CZ" dirty="0"/>
              <a:t>Andrea </a:t>
            </a:r>
            <a:r>
              <a:rPr lang="cs-CZ" dirty="0" err="1"/>
              <a:t>del</a:t>
            </a:r>
            <a:r>
              <a:rPr lang="cs-CZ" dirty="0"/>
              <a:t> </a:t>
            </a:r>
            <a:r>
              <a:rPr lang="cs-CZ" dirty="0" err="1"/>
              <a:t>Verrocchio</a:t>
            </a:r>
            <a:r>
              <a:rPr lang="cs-CZ" dirty="0"/>
              <a:t> (1435–1488), renesanční malíř, zlatník a sochař</a:t>
            </a:r>
          </a:p>
          <a:p>
            <a:r>
              <a:rPr lang="cs-CZ" dirty="0"/>
              <a:t>Sandro Botticelli (1445–1510), renesanční malíř</a:t>
            </a:r>
          </a:p>
          <a:p>
            <a:r>
              <a:rPr lang="cs-CZ" dirty="0" err="1"/>
              <a:t>Amerigo</a:t>
            </a:r>
            <a:r>
              <a:rPr lang="cs-CZ" dirty="0"/>
              <a:t> </a:t>
            </a:r>
            <a:r>
              <a:rPr lang="cs-CZ" dirty="0" err="1"/>
              <a:t>Vespucci</a:t>
            </a:r>
            <a:r>
              <a:rPr lang="cs-CZ" dirty="0"/>
              <a:t> (1454–1512), obchodník, cestovatel a kartograf</a:t>
            </a:r>
          </a:p>
          <a:p>
            <a:r>
              <a:rPr lang="cs-CZ" dirty="0" err="1" smtClean="0"/>
              <a:t>Michelangelo</a:t>
            </a:r>
            <a:r>
              <a:rPr lang="cs-CZ" dirty="0" smtClean="0"/>
              <a:t> </a:t>
            </a:r>
            <a:r>
              <a:rPr lang="cs-CZ" dirty="0" err="1" smtClean="0"/>
              <a:t>Buonarroti</a:t>
            </a:r>
            <a:r>
              <a:rPr lang="cs-CZ" dirty="0" smtClean="0"/>
              <a:t> (1475–1564), renesanční sochař, malíř, architekt a básník</a:t>
            </a:r>
          </a:p>
          <a:p>
            <a:r>
              <a:rPr lang="cs-CZ" dirty="0" smtClean="0"/>
              <a:t>Lev X. (1475–1521), papež</a:t>
            </a:r>
          </a:p>
          <a:p>
            <a:r>
              <a:rPr lang="cs-CZ" dirty="0" smtClean="0"/>
              <a:t>Klement VII. (1478–1534), papež</a:t>
            </a:r>
          </a:p>
          <a:p>
            <a:r>
              <a:rPr lang="cs-CZ" dirty="0" smtClean="0"/>
              <a:t>Antonio </a:t>
            </a:r>
            <a:r>
              <a:rPr lang="cs-CZ" dirty="0" err="1" smtClean="0"/>
              <a:t>da</a:t>
            </a:r>
            <a:r>
              <a:rPr lang="cs-CZ" dirty="0" smtClean="0"/>
              <a:t> </a:t>
            </a:r>
            <a:r>
              <a:rPr lang="cs-CZ" dirty="0" err="1" smtClean="0"/>
              <a:t>Sangallo</a:t>
            </a:r>
            <a:r>
              <a:rPr lang="cs-CZ" dirty="0" smtClean="0"/>
              <a:t> mladší (1484–1546), renesanční architekt</a:t>
            </a:r>
          </a:p>
          <a:p>
            <a:endParaRPr lang="cs-CZ"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 dat</a:t>
            </a:r>
            <a:endParaRPr lang="cs-CZ" dirty="0"/>
          </a:p>
        </p:txBody>
      </p:sp>
      <p:sp>
        <p:nvSpPr>
          <p:cNvPr id="3" name="Zástupný symbol pro obsah 2"/>
          <p:cNvSpPr>
            <a:spLocks noGrp="1"/>
          </p:cNvSpPr>
          <p:nvPr>
            <p:ph idx="1"/>
          </p:nvPr>
        </p:nvSpPr>
        <p:spPr/>
        <p:txBody>
          <a:bodyPr>
            <a:normAutofit/>
          </a:bodyPr>
          <a:lstStyle/>
          <a:p>
            <a:pPr marL="514350" indent="-514350">
              <a:buFont typeface="+mj-lt"/>
              <a:buAutoNum type="arabicPeriod"/>
            </a:pPr>
            <a:r>
              <a:rPr lang="cs-CZ" altLang="ja-JP" sz="1800" dirty="0" smtClean="0">
                <a:latin typeface="Arial" charset="0"/>
                <a:cs typeface="Arial" charset="0"/>
              </a:rPr>
              <a:t>[online]. [cit. 2013-08-20]. </a:t>
            </a:r>
            <a:r>
              <a:rPr lang="cs-CZ" sz="1800" dirty="0" smtClean="0">
                <a:hlinkClick r:id="rId2"/>
              </a:rPr>
              <a:t>http://cs.wikipedia.org/wiki/Florencie</a:t>
            </a:r>
            <a:endParaRPr lang="cs-CZ" sz="1800" dirty="0" smtClean="0">
              <a:hlinkClick r:id="rId3"/>
            </a:endParaRPr>
          </a:p>
          <a:p>
            <a:pPr marL="514350" indent="-514350">
              <a:buFont typeface="+mj-lt"/>
              <a:buAutoNum type="arabicPeriod"/>
            </a:pPr>
            <a:r>
              <a:rPr lang="cs-CZ" altLang="ja-JP" sz="1800" dirty="0" smtClean="0">
                <a:latin typeface="Arial" charset="0"/>
                <a:cs typeface="Arial" charset="0"/>
              </a:rPr>
              <a:t>[online]. [cit. 2013-08-20]. </a:t>
            </a:r>
            <a:r>
              <a:rPr lang="cs-CZ" sz="1800" dirty="0" smtClean="0">
                <a:hlinkClick r:id="rId3"/>
              </a:rPr>
              <a:t>http://cs.wikipedia.org/wiki/Lilie_(heraldika)</a:t>
            </a:r>
            <a:endParaRPr lang="cs-CZ" sz="1800" dirty="0" smtClean="0"/>
          </a:p>
          <a:p>
            <a:pPr marL="514350" indent="-514350">
              <a:buFont typeface="+mj-lt"/>
              <a:buAutoNum type="arabicPeriod"/>
            </a:pPr>
            <a:r>
              <a:rPr lang="cs-CZ" altLang="ja-JP" sz="1800" dirty="0" smtClean="0">
                <a:latin typeface="Arial" charset="0"/>
                <a:cs typeface="Arial" charset="0"/>
              </a:rPr>
              <a:t>[online]. [cit. 2013-08-20]. </a:t>
            </a:r>
            <a:r>
              <a:rPr lang="cs-CZ" sz="1800" dirty="0" smtClean="0">
                <a:hlinkClick r:id="rId4"/>
              </a:rPr>
              <a:t>http://www.</a:t>
            </a:r>
            <a:r>
              <a:rPr lang="cs-CZ" sz="1800" dirty="0" err="1" smtClean="0">
                <a:hlinkClick r:id="rId4"/>
              </a:rPr>
              <a:t>florencie.info</a:t>
            </a:r>
            <a:r>
              <a:rPr lang="cs-CZ" sz="1800" dirty="0" smtClean="0">
                <a:hlinkClick r:id="rId4"/>
              </a:rPr>
              <a:t>/</a:t>
            </a:r>
            <a:endParaRPr lang="cs-CZ" sz="1800" dirty="0" smtClean="0"/>
          </a:p>
          <a:p>
            <a:pPr marL="514350" indent="-514350">
              <a:buFont typeface="+mj-lt"/>
              <a:buAutoNum type="arabicPeriod"/>
            </a:pPr>
            <a:r>
              <a:rPr lang="cs-CZ" altLang="ja-JP" sz="1800" dirty="0" smtClean="0">
                <a:latin typeface="Arial" charset="0"/>
                <a:cs typeface="Arial" charset="0"/>
              </a:rPr>
              <a:t>[online]. [cit. 2013-08-20]. </a:t>
            </a:r>
            <a:r>
              <a:rPr lang="cs-CZ" sz="1800" dirty="0" smtClean="0">
                <a:hlinkClick r:id="rId5"/>
              </a:rPr>
              <a:t>http://www.</a:t>
            </a:r>
            <a:r>
              <a:rPr lang="cs-CZ" sz="1800" dirty="0" err="1" smtClean="0">
                <a:hlinkClick r:id="rId5"/>
              </a:rPr>
              <a:t>florencie.info</a:t>
            </a:r>
            <a:r>
              <a:rPr lang="cs-CZ" sz="1800" dirty="0" smtClean="0">
                <a:hlinkClick r:id="rId5"/>
              </a:rPr>
              <a:t>/</a:t>
            </a:r>
            <a:r>
              <a:rPr lang="cs-CZ" sz="1800" dirty="0" err="1" smtClean="0">
                <a:hlinkClick r:id="rId5"/>
              </a:rPr>
              <a:t>pamatky</a:t>
            </a:r>
            <a:r>
              <a:rPr lang="cs-CZ" sz="1800" dirty="0" smtClean="0">
                <a:hlinkClick r:id="rId5"/>
              </a:rPr>
              <a:t>/baptisterium-</a:t>
            </a:r>
            <a:r>
              <a:rPr lang="cs-CZ" sz="1800" dirty="0" err="1" smtClean="0">
                <a:hlinkClick r:id="rId5"/>
              </a:rPr>
              <a:t>san</a:t>
            </a:r>
            <a:r>
              <a:rPr lang="cs-CZ" sz="1800" dirty="0" smtClean="0">
                <a:hlinkClick r:id="rId5"/>
              </a:rPr>
              <a:t>-</a:t>
            </a:r>
            <a:r>
              <a:rPr lang="cs-CZ" sz="1800" dirty="0" err="1" smtClean="0">
                <a:hlinkClick r:id="rId5"/>
              </a:rPr>
              <a:t>giovanni</a:t>
            </a:r>
            <a:r>
              <a:rPr lang="cs-CZ" sz="1800" dirty="0" smtClean="0">
                <a:hlinkClick r:id="rId5"/>
              </a:rPr>
              <a:t>/</a:t>
            </a:r>
            <a:endParaRPr lang="cs-CZ" sz="1800" dirty="0" smtClean="0"/>
          </a:p>
          <a:p>
            <a:pPr marL="514350" indent="-514350">
              <a:buFont typeface="+mj-lt"/>
              <a:buAutoNum type="arabicPeriod"/>
            </a:pPr>
            <a:r>
              <a:rPr lang="cs-CZ" altLang="ja-JP" sz="1800" dirty="0" smtClean="0">
                <a:latin typeface="Arial" charset="0"/>
                <a:cs typeface="Arial" charset="0"/>
              </a:rPr>
              <a:t>[online]. [cit. 2013-08-20]. </a:t>
            </a:r>
            <a:r>
              <a:rPr lang="cs-CZ" sz="1800" dirty="0" smtClean="0">
                <a:hlinkClick r:id="rId6"/>
              </a:rPr>
              <a:t>http://cs.wikipedia.org/wiki/Baptisterium_San_Giovanni</a:t>
            </a:r>
            <a:endParaRPr lang="cs-CZ" sz="1800" dirty="0" smtClean="0"/>
          </a:p>
          <a:p>
            <a:pPr marL="514350" indent="-514350">
              <a:buFont typeface="+mj-lt"/>
              <a:buAutoNum type="arabicPeriod"/>
            </a:pPr>
            <a:r>
              <a:rPr lang="cs-CZ" sz="1800" dirty="0"/>
              <a:t>CORRAINOVÁ, </a:t>
            </a:r>
            <a:r>
              <a:rPr lang="cs-CZ" sz="1800" dirty="0" err="1"/>
              <a:t>Lucia</a:t>
            </a:r>
            <a:r>
              <a:rPr lang="cs-CZ" sz="1800" dirty="0"/>
              <a:t>, </a:t>
            </a:r>
            <a:r>
              <a:rPr lang="cs-CZ" sz="1800" i="1" dirty="0" err="1"/>
              <a:t>Giotto</a:t>
            </a:r>
            <a:r>
              <a:rPr lang="cs-CZ" sz="1800" i="1" dirty="0"/>
              <a:t> a středověké umění</a:t>
            </a:r>
            <a:r>
              <a:rPr lang="cs-CZ" sz="1800" dirty="0"/>
              <a:t> (Životy a díla středověkých umělců), Praha </a:t>
            </a:r>
            <a:r>
              <a:rPr lang="cs-CZ" sz="1800" dirty="0" smtClean="0"/>
              <a:t>1995</a:t>
            </a:r>
          </a:p>
          <a:p>
            <a:pPr marL="514350" indent="-514350">
              <a:buFont typeface="+mj-lt"/>
              <a:buAutoNum type="arabicPeriod"/>
            </a:pPr>
            <a:r>
              <a:rPr lang="cs-CZ" altLang="ja-JP" sz="1800" dirty="0" smtClean="0">
                <a:latin typeface="Arial" charset="0"/>
                <a:cs typeface="Arial" charset="0"/>
              </a:rPr>
              <a:t>[online]. [cit. 2013-08-20].</a:t>
            </a:r>
            <a:r>
              <a:rPr lang="cs-CZ" sz="1800" dirty="0" smtClean="0">
                <a:hlinkClick r:id="rId7"/>
              </a:rPr>
              <a:t>  http://cs.wikipedia.org/wiki/Michelangel%C5%AFv_David</a:t>
            </a:r>
            <a:endParaRPr lang="cs-CZ" sz="1800" dirty="0"/>
          </a:p>
          <a:p>
            <a:pPr marL="514350" indent="-514350">
              <a:buFont typeface="+mj-lt"/>
              <a:buAutoNum type="arabicPeriod"/>
            </a:pPr>
            <a:endParaRPr lang="cs-CZ" sz="1800"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sz="3200" dirty="0" smtClean="0"/>
              <a:t>Zdroje obrázků</a:t>
            </a:r>
            <a:endParaRPr lang="cs-CZ" sz="3200" dirty="0"/>
          </a:p>
        </p:txBody>
      </p:sp>
      <p:sp>
        <p:nvSpPr>
          <p:cNvPr id="6" name="Zástupný symbol pro obsah 5"/>
          <p:cNvSpPr>
            <a:spLocks noGrp="1"/>
          </p:cNvSpPr>
          <p:nvPr>
            <p:ph idx="1"/>
          </p:nvPr>
        </p:nvSpPr>
        <p:spPr>
          <a:xfrm>
            <a:off x="251520" y="1196752"/>
            <a:ext cx="8640960" cy="5661248"/>
          </a:xfrm>
        </p:spPr>
        <p:txBody>
          <a:bodyPr>
            <a:normAutofit fontScale="85000" lnSpcReduction="20000"/>
          </a:bodyPr>
          <a:lstStyle/>
          <a:p>
            <a:pPr>
              <a:buFont typeface="+mj-lt"/>
              <a:buAutoNum type="arabicPeriod"/>
            </a:pPr>
            <a:r>
              <a:rPr lang="cs-CZ" sz="1600" dirty="0"/>
              <a:t>P</a:t>
            </a:r>
            <a:r>
              <a:rPr lang="cs-CZ" sz="1600" dirty="0" smtClean="0"/>
              <a:t>oloha města: </a:t>
            </a:r>
            <a:r>
              <a:rPr lang="cs-CZ" altLang="ja-JP" sz="1600" dirty="0" smtClean="0">
                <a:latin typeface="Arial" charset="0"/>
                <a:cs typeface="Arial" charset="0"/>
              </a:rPr>
              <a:t>[online]. [cit. 2013-08-20]. Dostupný pod licencí </a:t>
            </a:r>
            <a:r>
              <a:rPr lang="cs-CZ" altLang="ja-JP" sz="1600" dirty="0" err="1" smtClean="0">
                <a:latin typeface="Arial" charset="0"/>
                <a:cs typeface="Arial" charset="0"/>
              </a:rPr>
              <a:t>Creative</a:t>
            </a:r>
            <a:r>
              <a:rPr lang="cs-CZ" altLang="ja-JP" sz="1600" dirty="0" smtClean="0">
                <a:latin typeface="Arial" charset="0"/>
                <a:cs typeface="Arial" charset="0"/>
              </a:rPr>
              <a:t> </a:t>
            </a:r>
            <a:r>
              <a:rPr lang="cs-CZ" altLang="ja-JP" sz="1600" dirty="0" err="1" smtClean="0">
                <a:latin typeface="Arial" charset="0"/>
                <a:cs typeface="Arial" charset="0"/>
              </a:rPr>
              <a:t>Commons</a:t>
            </a:r>
            <a:r>
              <a:rPr lang="en-US" altLang="ja-JP" sz="1600" dirty="0" smtClean="0">
                <a:latin typeface="Arial" charset="0"/>
                <a:cs typeface="Arial" charset="0"/>
              </a:rPr>
              <a:t> </a:t>
            </a:r>
            <a:r>
              <a:rPr lang="en-US" altLang="ja-JP" sz="1600" dirty="0" err="1" smtClean="0">
                <a:latin typeface="Arial" charset="0"/>
                <a:cs typeface="Arial" charset="0"/>
              </a:rPr>
              <a:t>na</a:t>
            </a:r>
            <a:r>
              <a:rPr lang="en-US" altLang="ja-JP" sz="1600" dirty="0" smtClean="0">
                <a:latin typeface="Arial" charset="0"/>
                <a:cs typeface="Arial" charset="0"/>
              </a:rPr>
              <a:t> WWW</a:t>
            </a:r>
            <a:r>
              <a:rPr lang="pl-PL" altLang="ja-JP" sz="1600" dirty="0" smtClean="0">
                <a:latin typeface="Arial" charset="0"/>
                <a:cs typeface="Arial" charset="0"/>
              </a:rPr>
              <a:t>:</a:t>
            </a:r>
            <a:r>
              <a:rPr lang="cs-CZ" sz="1600" dirty="0" smtClean="0"/>
              <a:t> </a:t>
            </a:r>
            <a:r>
              <a:rPr lang="cs-CZ" sz="1600" dirty="0" smtClean="0">
                <a:hlinkClick r:id="rId2"/>
              </a:rPr>
              <a:t>http://cs.wikipedia.org/wiki/Florencie</a:t>
            </a:r>
            <a:endParaRPr lang="cs-CZ" sz="1600" dirty="0" smtClean="0"/>
          </a:p>
          <a:p>
            <a:pPr>
              <a:buFont typeface="+mj-lt"/>
              <a:buAutoNum type="arabicPeriod"/>
            </a:pPr>
            <a:r>
              <a:rPr lang="cs-CZ" sz="1600" dirty="0" smtClean="0"/>
              <a:t>Znak města : </a:t>
            </a:r>
            <a:r>
              <a:rPr lang="cs-CZ" altLang="ja-JP" sz="1600" dirty="0" smtClean="0">
                <a:latin typeface="Arial" charset="0"/>
                <a:cs typeface="Arial" charset="0"/>
              </a:rPr>
              <a:t>[online]. [cit. 2013-08-20]. Dostupný pod licencí </a:t>
            </a:r>
            <a:r>
              <a:rPr lang="cs-CZ" altLang="ja-JP" sz="1600" dirty="0" err="1" smtClean="0">
                <a:latin typeface="Arial" charset="0"/>
                <a:cs typeface="Arial" charset="0"/>
              </a:rPr>
              <a:t>Creative</a:t>
            </a:r>
            <a:r>
              <a:rPr lang="cs-CZ" altLang="ja-JP" sz="1600" dirty="0" smtClean="0">
                <a:latin typeface="Arial" charset="0"/>
                <a:cs typeface="Arial" charset="0"/>
              </a:rPr>
              <a:t> </a:t>
            </a:r>
            <a:r>
              <a:rPr lang="cs-CZ" altLang="ja-JP" sz="1600" dirty="0" err="1" smtClean="0">
                <a:latin typeface="Arial" charset="0"/>
                <a:cs typeface="Arial" charset="0"/>
              </a:rPr>
              <a:t>Commons</a:t>
            </a:r>
            <a:r>
              <a:rPr lang="en-US" altLang="ja-JP" sz="1600" dirty="0" smtClean="0">
                <a:latin typeface="Arial" charset="0"/>
                <a:cs typeface="Arial" charset="0"/>
              </a:rPr>
              <a:t> </a:t>
            </a:r>
            <a:r>
              <a:rPr lang="en-US" altLang="ja-JP" sz="1600" dirty="0" err="1" smtClean="0">
                <a:latin typeface="Arial" charset="0"/>
                <a:cs typeface="Arial" charset="0"/>
              </a:rPr>
              <a:t>na</a:t>
            </a:r>
            <a:r>
              <a:rPr lang="en-US" altLang="ja-JP" sz="1600" dirty="0" smtClean="0">
                <a:latin typeface="Arial" charset="0"/>
                <a:cs typeface="Arial" charset="0"/>
              </a:rPr>
              <a:t> WWW</a:t>
            </a:r>
            <a:r>
              <a:rPr lang="pl-PL" altLang="ja-JP" sz="1600" dirty="0" smtClean="0">
                <a:latin typeface="Arial" charset="0"/>
                <a:cs typeface="Arial" charset="0"/>
              </a:rPr>
              <a:t>:</a:t>
            </a:r>
            <a:r>
              <a:rPr lang="cs-CZ" sz="1600" dirty="0" smtClean="0"/>
              <a:t> </a:t>
            </a:r>
            <a:r>
              <a:rPr lang="cs-CZ" sz="1600" dirty="0" smtClean="0">
                <a:hlinkClick r:id="rId3"/>
              </a:rPr>
              <a:t>http://cs.wikipedia.org/wiki/Soubor:Firenze-Stemma.png</a:t>
            </a:r>
            <a:endParaRPr lang="cs-CZ" sz="1600" dirty="0" smtClean="0"/>
          </a:p>
          <a:p>
            <a:pPr>
              <a:buFont typeface="+mj-lt"/>
              <a:buAutoNum type="arabicPeriod"/>
            </a:pPr>
            <a:r>
              <a:rPr lang="cs-CZ" sz="1600" dirty="0" smtClean="0"/>
              <a:t>Florin: : </a:t>
            </a:r>
            <a:r>
              <a:rPr lang="cs-CZ" altLang="ja-JP" sz="1600" dirty="0" smtClean="0">
                <a:latin typeface="Arial" charset="0"/>
                <a:cs typeface="Arial" charset="0"/>
              </a:rPr>
              <a:t>[online]. [cit. 2013-08-20]. Dostupný pod licencí </a:t>
            </a:r>
            <a:r>
              <a:rPr lang="cs-CZ" altLang="ja-JP" sz="1600" dirty="0" err="1" smtClean="0">
                <a:latin typeface="Arial" charset="0"/>
                <a:cs typeface="Arial" charset="0"/>
              </a:rPr>
              <a:t>Creative</a:t>
            </a:r>
            <a:r>
              <a:rPr lang="cs-CZ" altLang="ja-JP" sz="1600" dirty="0" smtClean="0">
                <a:latin typeface="Arial" charset="0"/>
                <a:cs typeface="Arial" charset="0"/>
              </a:rPr>
              <a:t> </a:t>
            </a:r>
            <a:r>
              <a:rPr lang="cs-CZ" altLang="ja-JP" sz="1600" dirty="0" err="1" smtClean="0">
                <a:latin typeface="Arial" charset="0"/>
                <a:cs typeface="Arial" charset="0"/>
              </a:rPr>
              <a:t>Commons</a:t>
            </a:r>
            <a:r>
              <a:rPr lang="en-US" altLang="ja-JP" sz="1600" dirty="0" smtClean="0">
                <a:latin typeface="Arial" charset="0"/>
                <a:cs typeface="Arial" charset="0"/>
              </a:rPr>
              <a:t> </a:t>
            </a:r>
            <a:r>
              <a:rPr lang="en-US" altLang="ja-JP" sz="1600" dirty="0" err="1" smtClean="0">
                <a:latin typeface="Arial" charset="0"/>
                <a:cs typeface="Arial" charset="0"/>
              </a:rPr>
              <a:t>na</a:t>
            </a:r>
            <a:r>
              <a:rPr lang="en-US" altLang="ja-JP" sz="1600" dirty="0" smtClean="0">
                <a:latin typeface="Arial" charset="0"/>
                <a:cs typeface="Arial" charset="0"/>
              </a:rPr>
              <a:t> WWW</a:t>
            </a:r>
            <a:r>
              <a:rPr lang="pl-PL" altLang="ja-JP" sz="1600" dirty="0" smtClean="0">
                <a:latin typeface="Arial" charset="0"/>
                <a:cs typeface="Arial" charset="0"/>
              </a:rPr>
              <a:t>:</a:t>
            </a:r>
            <a:r>
              <a:rPr lang="cs-CZ" sz="1600" dirty="0" smtClean="0">
                <a:hlinkClick r:id="rId4"/>
              </a:rPr>
              <a:t> http://en.wikipedia.org/wiki/File:Fiorino_1347.jpg</a:t>
            </a:r>
            <a:endParaRPr lang="cs-CZ" sz="1600" dirty="0" smtClean="0"/>
          </a:p>
          <a:p>
            <a:pPr>
              <a:buFont typeface="+mj-lt"/>
              <a:buAutoNum type="arabicPeriod"/>
            </a:pPr>
            <a:r>
              <a:rPr lang="cs-CZ" sz="1600" dirty="0" smtClean="0"/>
              <a:t>Pohled na město : </a:t>
            </a:r>
            <a:r>
              <a:rPr lang="cs-CZ" altLang="ja-JP" sz="1600" dirty="0" smtClean="0">
                <a:latin typeface="Arial" charset="0"/>
                <a:cs typeface="Arial" charset="0"/>
              </a:rPr>
              <a:t>[online]. [cit. 2013-08-20]. Dostupný pod licencí </a:t>
            </a:r>
            <a:r>
              <a:rPr lang="cs-CZ" altLang="ja-JP" sz="1600" dirty="0" err="1" smtClean="0">
                <a:latin typeface="Arial" charset="0"/>
                <a:cs typeface="Arial" charset="0"/>
              </a:rPr>
              <a:t>Creative</a:t>
            </a:r>
            <a:r>
              <a:rPr lang="cs-CZ" altLang="ja-JP" sz="1600" dirty="0" smtClean="0">
                <a:latin typeface="Arial" charset="0"/>
                <a:cs typeface="Arial" charset="0"/>
              </a:rPr>
              <a:t> </a:t>
            </a:r>
            <a:r>
              <a:rPr lang="cs-CZ" altLang="ja-JP" sz="1600" dirty="0" err="1" smtClean="0">
                <a:latin typeface="Arial" charset="0"/>
                <a:cs typeface="Arial" charset="0"/>
              </a:rPr>
              <a:t>Commons</a:t>
            </a:r>
            <a:r>
              <a:rPr lang="en-US" altLang="ja-JP" sz="1600" dirty="0" smtClean="0">
                <a:latin typeface="Arial" charset="0"/>
                <a:cs typeface="Arial" charset="0"/>
              </a:rPr>
              <a:t> </a:t>
            </a:r>
            <a:r>
              <a:rPr lang="en-US" altLang="ja-JP" sz="1600" dirty="0" err="1" smtClean="0">
                <a:latin typeface="Arial" charset="0"/>
                <a:cs typeface="Arial" charset="0"/>
              </a:rPr>
              <a:t>na</a:t>
            </a:r>
            <a:r>
              <a:rPr lang="en-US" altLang="ja-JP" sz="1600" dirty="0" smtClean="0">
                <a:latin typeface="Arial" charset="0"/>
                <a:cs typeface="Arial" charset="0"/>
              </a:rPr>
              <a:t> WWW</a:t>
            </a:r>
            <a:r>
              <a:rPr lang="pl-PL" altLang="ja-JP" sz="1600" dirty="0" smtClean="0">
                <a:latin typeface="Arial" charset="0"/>
                <a:cs typeface="Arial" charset="0"/>
              </a:rPr>
              <a:t>:</a:t>
            </a:r>
            <a:r>
              <a:rPr lang="cs-CZ" sz="1600" dirty="0" smtClean="0"/>
              <a:t> </a:t>
            </a:r>
            <a:r>
              <a:rPr lang="cs-CZ" sz="1600" dirty="0" smtClean="0">
                <a:hlinkClick r:id="rId5"/>
              </a:rPr>
              <a:t>http://cs.wikipedia.org/wiki/Soubor:Sunset_over_florence_1.jpg</a:t>
            </a:r>
            <a:endParaRPr lang="cs-CZ" sz="1600" dirty="0" smtClean="0"/>
          </a:p>
          <a:p>
            <a:pPr>
              <a:buFont typeface="+mj-lt"/>
              <a:buAutoNum type="arabicPeriod"/>
            </a:pPr>
            <a:r>
              <a:rPr lang="cs-CZ" sz="1600" dirty="0" smtClean="0"/>
              <a:t>Baptisterium : </a:t>
            </a:r>
            <a:r>
              <a:rPr lang="cs-CZ" altLang="ja-JP" sz="1600" dirty="0" smtClean="0">
                <a:latin typeface="Arial" charset="0"/>
                <a:cs typeface="Arial" charset="0"/>
              </a:rPr>
              <a:t>[online]. [cit. 2013-08-20]. Dostupný pod licencí </a:t>
            </a:r>
            <a:r>
              <a:rPr lang="cs-CZ" altLang="ja-JP" sz="1600" dirty="0" err="1" smtClean="0">
                <a:latin typeface="Arial" charset="0"/>
                <a:cs typeface="Arial" charset="0"/>
              </a:rPr>
              <a:t>Creative</a:t>
            </a:r>
            <a:r>
              <a:rPr lang="cs-CZ" altLang="ja-JP" sz="1600" dirty="0" smtClean="0">
                <a:latin typeface="Arial" charset="0"/>
                <a:cs typeface="Arial" charset="0"/>
              </a:rPr>
              <a:t> </a:t>
            </a:r>
            <a:r>
              <a:rPr lang="cs-CZ" altLang="ja-JP" sz="1600" dirty="0" err="1" smtClean="0">
                <a:latin typeface="Arial" charset="0"/>
                <a:cs typeface="Arial" charset="0"/>
              </a:rPr>
              <a:t>Commons</a:t>
            </a:r>
            <a:r>
              <a:rPr lang="en-US" altLang="ja-JP" sz="1600" dirty="0" smtClean="0">
                <a:latin typeface="Arial" charset="0"/>
                <a:cs typeface="Arial" charset="0"/>
              </a:rPr>
              <a:t> </a:t>
            </a:r>
            <a:r>
              <a:rPr lang="en-US" altLang="ja-JP" sz="1600" dirty="0" err="1" smtClean="0">
                <a:latin typeface="Arial" charset="0"/>
                <a:cs typeface="Arial" charset="0"/>
              </a:rPr>
              <a:t>na</a:t>
            </a:r>
            <a:r>
              <a:rPr lang="en-US" altLang="ja-JP" sz="1600" dirty="0" smtClean="0">
                <a:latin typeface="Arial" charset="0"/>
                <a:cs typeface="Arial" charset="0"/>
              </a:rPr>
              <a:t> WWW</a:t>
            </a:r>
            <a:r>
              <a:rPr lang="pl-PL" altLang="ja-JP" sz="1600" dirty="0" smtClean="0">
                <a:latin typeface="Arial" charset="0"/>
                <a:cs typeface="Arial" charset="0"/>
              </a:rPr>
              <a:t>:</a:t>
            </a:r>
            <a:r>
              <a:rPr lang="cs-CZ" sz="1600" dirty="0" smtClean="0"/>
              <a:t> </a:t>
            </a:r>
            <a:r>
              <a:rPr lang="cs-CZ" sz="1600" dirty="0" smtClean="0">
                <a:hlinkClick r:id="rId6"/>
              </a:rPr>
              <a:t>http://cs.wikipedia.org/wiki/Soubor:Baptisteriumganz.jpg</a:t>
            </a:r>
            <a:endParaRPr lang="cs-CZ" sz="1600" dirty="0" smtClean="0"/>
          </a:p>
          <a:p>
            <a:pPr>
              <a:buFont typeface="+mj-lt"/>
              <a:buAutoNum type="arabicPeriod"/>
            </a:pPr>
            <a:r>
              <a:rPr lang="cs-CZ" sz="1600" dirty="0" smtClean="0"/>
              <a:t>Dveře Baptisteria : </a:t>
            </a:r>
            <a:r>
              <a:rPr lang="cs-CZ" altLang="ja-JP" sz="1600" dirty="0" smtClean="0">
                <a:latin typeface="Arial" charset="0"/>
                <a:cs typeface="Arial" charset="0"/>
              </a:rPr>
              <a:t>[online]. [cit. 2013-08-20]. Dostupný pod licencí </a:t>
            </a:r>
            <a:r>
              <a:rPr lang="cs-CZ" altLang="ja-JP" sz="1600" dirty="0" err="1" smtClean="0">
                <a:latin typeface="Arial" charset="0"/>
                <a:cs typeface="Arial" charset="0"/>
              </a:rPr>
              <a:t>Creative</a:t>
            </a:r>
            <a:r>
              <a:rPr lang="cs-CZ" altLang="ja-JP" sz="1600" dirty="0" smtClean="0">
                <a:latin typeface="Arial" charset="0"/>
                <a:cs typeface="Arial" charset="0"/>
              </a:rPr>
              <a:t> </a:t>
            </a:r>
            <a:r>
              <a:rPr lang="cs-CZ" altLang="ja-JP" sz="1600" dirty="0" err="1" smtClean="0">
                <a:latin typeface="Arial" charset="0"/>
                <a:cs typeface="Arial" charset="0"/>
              </a:rPr>
              <a:t>Commons</a:t>
            </a:r>
            <a:r>
              <a:rPr lang="en-US" altLang="ja-JP" sz="1600" dirty="0" smtClean="0">
                <a:latin typeface="Arial" charset="0"/>
                <a:cs typeface="Arial" charset="0"/>
              </a:rPr>
              <a:t> </a:t>
            </a:r>
            <a:r>
              <a:rPr lang="en-US" altLang="ja-JP" sz="1600" dirty="0" err="1" smtClean="0">
                <a:latin typeface="Arial" charset="0"/>
                <a:cs typeface="Arial" charset="0"/>
              </a:rPr>
              <a:t>na</a:t>
            </a:r>
            <a:r>
              <a:rPr lang="en-US" altLang="ja-JP" sz="1600" dirty="0" smtClean="0">
                <a:latin typeface="Arial" charset="0"/>
                <a:cs typeface="Arial" charset="0"/>
              </a:rPr>
              <a:t> WWW</a:t>
            </a:r>
            <a:r>
              <a:rPr lang="pl-PL" altLang="ja-JP" sz="1600" dirty="0" smtClean="0">
                <a:latin typeface="Arial" charset="0"/>
                <a:cs typeface="Arial" charset="0"/>
              </a:rPr>
              <a:t>:</a:t>
            </a:r>
            <a:r>
              <a:rPr lang="cs-CZ" sz="1600" dirty="0" smtClean="0"/>
              <a:t> </a:t>
            </a:r>
            <a:r>
              <a:rPr lang="cs-CZ" sz="1600" dirty="0" smtClean="0">
                <a:hlinkClick r:id="rId7"/>
              </a:rPr>
              <a:t>http://cs.wikipedia.org/wiki/Soubor:Firenze-battistero-gates.jpg</a:t>
            </a:r>
            <a:endParaRPr lang="cs-CZ" sz="1600" dirty="0" smtClean="0"/>
          </a:p>
          <a:p>
            <a:pPr>
              <a:buFont typeface="+mj-lt"/>
              <a:buAutoNum type="arabicPeriod"/>
            </a:pPr>
            <a:r>
              <a:rPr lang="cs-CZ" sz="1600" dirty="0" smtClean="0"/>
              <a:t>Výplň dveří : </a:t>
            </a:r>
            <a:r>
              <a:rPr lang="cs-CZ" altLang="ja-JP" sz="1600" dirty="0" smtClean="0">
                <a:latin typeface="Arial" charset="0"/>
                <a:cs typeface="Arial" charset="0"/>
              </a:rPr>
              <a:t>[online]. [cit. 2013-08-20]. </a:t>
            </a:r>
            <a:r>
              <a:rPr lang="cs-CZ" sz="1600" dirty="0" smtClean="0">
                <a:hlinkClick r:id="rId8"/>
              </a:rPr>
              <a:t>http://www.</a:t>
            </a:r>
            <a:r>
              <a:rPr lang="cs-CZ" sz="1600" dirty="0" err="1" smtClean="0">
                <a:hlinkClick r:id="rId8"/>
              </a:rPr>
              <a:t>florencie.info</a:t>
            </a:r>
            <a:r>
              <a:rPr lang="cs-CZ" sz="1600" dirty="0" smtClean="0">
                <a:hlinkClick r:id="rId8"/>
              </a:rPr>
              <a:t>/</a:t>
            </a:r>
            <a:r>
              <a:rPr lang="cs-CZ" sz="1600" dirty="0" err="1" smtClean="0">
                <a:hlinkClick r:id="rId8"/>
              </a:rPr>
              <a:t>wp</a:t>
            </a:r>
            <a:r>
              <a:rPr lang="cs-CZ" sz="1600" dirty="0" smtClean="0">
                <a:hlinkClick r:id="rId8"/>
              </a:rPr>
              <a:t>-</a:t>
            </a:r>
            <a:r>
              <a:rPr lang="cs-CZ" sz="1600" dirty="0" err="1" smtClean="0">
                <a:hlinkClick r:id="rId8"/>
              </a:rPr>
              <a:t>content</a:t>
            </a:r>
            <a:r>
              <a:rPr lang="cs-CZ" sz="1600" dirty="0" smtClean="0">
                <a:hlinkClick r:id="rId8"/>
              </a:rPr>
              <a:t>/</a:t>
            </a:r>
            <a:r>
              <a:rPr lang="cs-CZ" sz="1600" dirty="0" err="1" smtClean="0">
                <a:hlinkClick r:id="rId8"/>
              </a:rPr>
              <a:t>uploads</a:t>
            </a:r>
            <a:r>
              <a:rPr lang="cs-CZ" sz="1600" dirty="0" smtClean="0">
                <a:hlinkClick r:id="rId8"/>
              </a:rPr>
              <a:t>/</a:t>
            </a:r>
            <a:r>
              <a:rPr lang="cs-CZ" sz="1600" dirty="0" err="1" smtClean="0">
                <a:hlinkClick r:id="rId8"/>
              </a:rPr>
              <a:t>baptistry.jpg</a:t>
            </a:r>
            <a:endParaRPr lang="cs-CZ" sz="1600" dirty="0" smtClean="0"/>
          </a:p>
          <a:p>
            <a:pPr>
              <a:buFont typeface="+mj-lt"/>
              <a:buAutoNum type="arabicPeriod"/>
            </a:pPr>
            <a:r>
              <a:rPr lang="cs-CZ" sz="1600" dirty="0" err="1" smtClean="0"/>
              <a:t>Santa</a:t>
            </a:r>
            <a:r>
              <a:rPr lang="cs-CZ" sz="1600" dirty="0" smtClean="0"/>
              <a:t> Maria </a:t>
            </a:r>
            <a:r>
              <a:rPr lang="cs-CZ" sz="1600" dirty="0" err="1" smtClean="0"/>
              <a:t>del</a:t>
            </a:r>
            <a:r>
              <a:rPr lang="cs-CZ" sz="1600" dirty="0" smtClean="0"/>
              <a:t> </a:t>
            </a:r>
            <a:r>
              <a:rPr lang="cs-CZ" sz="1600" dirty="0" err="1" smtClean="0"/>
              <a:t>Fiore</a:t>
            </a:r>
            <a:r>
              <a:rPr lang="cs-CZ" sz="1600" dirty="0" smtClean="0"/>
              <a:t> : </a:t>
            </a:r>
            <a:r>
              <a:rPr lang="cs-CZ" altLang="ja-JP" sz="1600" dirty="0" smtClean="0">
                <a:latin typeface="Arial" charset="0"/>
                <a:cs typeface="Arial" charset="0"/>
              </a:rPr>
              <a:t>[online]. [cit. 2013-08-20]. Dostupný pod licencí </a:t>
            </a:r>
            <a:r>
              <a:rPr lang="cs-CZ" altLang="ja-JP" sz="1600" dirty="0" err="1" smtClean="0">
                <a:latin typeface="Arial" charset="0"/>
                <a:cs typeface="Arial" charset="0"/>
              </a:rPr>
              <a:t>Creative</a:t>
            </a:r>
            <a:r>
              <a:rPr lang="cs-CZ" altLang="ja-JP" sz="1600" dirty="0" smtClean="0">
                <a:latin typeface="Arial" charset="0"/>
                <a:cs typeface="Arial" charset="0"/>
              </a:rPr>
              <a:t> </a:t>
            </a:r>
            <a:r>
              <a:rPr lang="cs-CZ" altLang="ja-JP" sz="1600" dirty="0" err="1" smtClean="0">
                <a:latin typeface="Arial" charset="0"/>
                <a:cs typeface="Arial" charset="0"/>
              </a:rPr>
              <a:t>Commons</a:t>
            </a:r>
            <a:r>
              <a:rPr lang="en-US" altLang="ja-JP" sz="1600" dirty="0" smtClean="0">
                <a:latin typeface="Arial" charset="0"/>
                <a:cs typeface="Arial" charset="0"/>
              </a:rPr>
              <a:t> </a:t>
            </a:r>
            <a:r>
              <a:rPr lang="en-US" altLang="ja-JP" sz="1600" dirty="0" err="1" smtClean="0">
                <a:latin typeface="Arial" charset="0"/>
                <a:cs typeface="Arial" charset="0"/>
              </a:rPr>
              <a:t>na</a:t>
            </a:r>
            <a:r>
              <a:rPr lang="en-US" altLang="ja-JP" sz="1600" dirty="0" smtClean="0">
                <a:latin typeface="Arial" charset="0"/>
                <a:cs typeface="Arial" charset="0"/>
              </a:rPr>
              <a:t> WWW</a:t>
            </a:r>
            <a:r>
              <a:rPr lang="pl-PL" altLang="ja-JP" sz="1600" dirty="0" smtClean="0">
                <a:latin typeface="Arial" charset="0"/>
                <a:cs typeface="Arial" charset="0"/>
              </a:rPr>
              <a:t>:</a:t>
            </a:r>
            <a:r>
              <a:rPr lang="cs-CZ" sz="1600" dirty="0" smtClean="0"/>
              <a:t> </a:t>
            </a:r>
            <a:r>
              <a:rPr lang="cs-CZ" sz="1600" dirty="0" smtClean="0">
                <a:hlinkClick r:id="rId9"/>
              </a:rPr>
              <a:t>http://cs.wikipedia.org/wiki/Soubor:Firenze.Duomo01.JPG</a:t>
            </a:r>
            <a:endParaRPr lang="cs-CZ" sz="1600" dirty="0" smtClean="0"/>
          </a:p>
          <a:p>
            <a:pPr>
              <a:buFont typeface="+mj-lt"/>
              <a:buAutoNum type="arabicPeriod"/>
            </a:pPr>
            <a:r>
              <a:rPr lang="cs-CZ" sz="1600" dirty="0" smtClean="0"/>
              <a:t>Pohled na </a:t>
            </a:r>
            <a:r>
              <a:rPr lang="cs-CZ" sz="1600" dirty="0" err="1" smtClean="0"/>
              <a:t>Santa</a:t>
            </a:r>
            <a:r>
              <a:rPr lang="cs-CZ" sz="1600" dirty="0" smtClean="0"/>
              <a:t> Maria </a:t>
            </a:r>
            <a:r>
              <a:rPr lang="cs-CZ" sz="1600" dirty="0" err="1" smtClean="0"/>
              <a:t>del</a:t>
            </a:r>
            <a:r>
              <a:rPr lang="cs-CZ" sz="1600" dirty="0" smtClean="0"/>
              <a:t> </a:t>
            </a:r>
            <a:r>
              <a:rPr lang="cs-CZ" sz="1600" dirty="0" err="1" smtClean="0"/>
              <a:t>Fiore</a:t>
            </a:r>
            <a:r>
              <a:rPr lang="cs-CZ" sz="1600" dirty="0" smtClean="0"/>
              <a:t> : </a:t>
            </a:r>
            <a:r>
              <a:rPr lang="cs-CZ" altLang="ja-JP" sz="1600" dirty="0" smtClean="0">
                <a:latin typeface="Arial" charset="0"/>
                <a:cs typeface="Arial" charset="0"/>
              </a:rPr>
              <a:t>[online]. [cit. 2013-08-20]. Dostupný pod licencí </a:t>
            </a:r>
            <a:r>
              <a:rPr lang="cs-CZ" altLang="ja-JP" sz="1600" dirty="0" err="1" smtClean="0">
                <a:latin typeface="Arial" charset="0"/>
                <a:cs typeface="Arial" charset="0"/>
              </a:rPr>
              <a:t>Creative</a:t>
            </a:r>
            <a:r>
              <a:rPr lang="cs-CZ" altLang="ja-JP" sz="1600" dirty="0" smtClean="0">
                <a:latin typeface="Arial" charset="0"/>
                <a:cs typeface="Arial" charset="0"/>
              </a:rPr>
              <a:t> </a:t>
            </a:r>
            <a:r>
              <a:rPr lang="cs-CZ" altLang="ja-JP" sz="1600" dirty="0" err="1" smtClean="0">
                <a:latin typeface="Arial" charset="0"/>
                <a:cs typeface="Arial" charset="0"/>
              </a:rPr>
              <a:t>Commons</a:t>
            </a:r>
            <a:r>
              <a:rPr lang="en-US" altLang="ja-JP" sz="1600" dirty="0" smtClean="0">
                <a:latin typeface="Arial" charset="0"/>
                <a:cs typeface="Arial" charset="0"/>
              </a:rPr>
              <a:t> </a:t>
            </a:r>
            <a:r>
              <a:rPr lang="en-US" altLang="ja-JP" sz="1600" dirty="0" err="1" smtClean="0">
                <a:latin typeface="Arial" charset="0"/>
                <a:cs typeface="Arial" charset="0"/>
              </a:rPr>
              <a:t>na</a:t>
            </a:r>
            <a:r>
              <a:rPr lang="en-US" altLang="ja-JP" sz="1600" dirty="0" smtClean="0">
                <a:latin typeface="Arial" charset="0"/>
                <a:cs typeface="Arial" charset="0"/>
              </a:rPr>
              <a:t> WWW</a:t>
            </a:r>
            <a:r>
              <a:rPr lang="pl-PL" altLang="ja-JP" sz="1600" dirty="0" smtClean="0">
                <a:latin typeface="Arial" charset="0"/>
                <a:cs typeface="Arial" charset="0"/>
              </a:rPr>
              <a:t>:</a:t>
            </a:r>
            <a:r>
              <a:rPr lang="cs-CZ" sz="1600" dirty="0" smtClean="0"/>
              <a:t> </a:t>
            </a:r>
            <a:r>
              <a:rPr lang="cs-CZ" sz="1600" dirty="0" smtClean="0">
                <a:hlinkClick r:id="rId10"/>
              </a:rPr>
              <a:t>http://cs.wikipedia.org/wiki/Soubor:Florence_italy_duomo.jpg</a:t>
            </a:r>
            <a:endParaRPr lang="cs-CZ" sz="1600" dirty="0" smtClean="0"/>
          </a:p>
          <a:p>
            <a:pPr>
              <a:buFont typeface="+mj-lt"/>
              <a:buAutoNum type="arabicPeriod"/>
            </a:pPr>
            <a:r>
              <a:rPr lang="cs-CZ" sz="1600" dirty="0" err="1" smtClean="0"/>
              <a:t>Giottova</a:t>
            </a:r>
            <a:r>
              <a:rPr lang="cs-CZ" sz="1600" dirty="0" smtClean="0"/>
              <a:t> zvonice</a:t>
            </a:r>
            <a:r>
              <a:rPr lang="cs-CZ" altLang="ja-JP" sz="1600" dirty="0" smtClean="0">
                <a:latin typeface="Arial" charset="0"/>
                <a:cs typeface="Arial" charset="0"/>
              </a:rPr>
              <a:t> [online]. [cit. 2013-08-20]. Dostupný pod licencí </a:t>
            </a:r>
            <a:r>
              <a:rPr lang="cs-CZ" altLang="ja-JP" sz="1600" dirty="0" err="1" smtClean="0">
                <a:latin typeface="Arial" charset="0"/>
                <a:cs typeface="Arial" charset="0"/>
              </a:rPr>
              <a:t>Creative</a:t>
            </a:r>
            <a:r>
              <a:rPr lang="cs-CZ" altLang="ja-JP" sz="1600" dirty="0" smtClean="0">
                <a:latin typeface="Arial" charset="0"/>
                <a:cs typeface="Arial" charset="0"/>
              </a:rPr>
              <a:t> </a:t>
            </a:r>
            <a:r>
              <a:rPr lang="cs-CZ" altLang="ja-JP" sz="1600" dirty="0" err="1" smtClean="0">
                <a:latin typeface="Arial" charset="0"/>
                <a:cs typeface="Arial" charset="0"/>
              </a:rPr>
              <a:t>Commons</a:t>
            </a:r>
            <a:r>
              <a:rPr lang="en-US" altLang="ja-JP" sz="1600" dirty="0" smtClean="0">
                <a:latin typeface="Arial" charset="0"/>
                <a:cs typeface="Arial" charset="0"/>
              </a:rPr>
              <a:t> </a:t>
            </a:r>
            <a:r>
              <a:rPr lang="en-US" altLang="ja-JP" sz="1600" dirty="0" err="1" smtClean="0">
                <a:latin typeface="Arial" charset="0"/>
                <a:cs typeface="Arial" charset="0"/>
              </a:rPr>
              <a:t>na</a:t>
            </a:r>
            <a:r>
              <a:rPr lang="en-US" altLang="ja-JP" sz="1600" dirty="0" smtClean="0">
                <a:latin typeface="Arial" charset="0"/>
                <a:cs typeface="Arial" charset="0"/>
              </a:rPr>
              <a:t> WWW </a:t>
            </a:r>
            <a:r>
              <a:rPr lang="cs-CZ" sz="1600" dirty="0" smtClean="0"/>
              <a:t>:</a:t>
            </a:r>
            <a:r>
              <a:rPr lang="cs-CZ" sz="1400" dirty="0" smtClean="0">
                <a:hlinkClick r:id="rId11"/>
              </a:rPr>
              <a:t> http://cs.wikipedia.org/wiki/Soubor:Firenze-campanile.jpg</a:t>
            </a:r>
            <a:endParaRPr lang="cs-CZ" sz="1600" dirty="0" smtClean="0"/>
          </a:p>
          <a:p>
            <a:pPr>
              <a:buFont typeface="+mj-lt"/>
              <a:buAutoNum type="arabicPeriod"/>
            </a:pPr>
            <a:r>
              <a:rPr lang="cs-CZ" sz="1600" dirty="0" err="1" smtClean="0"/>
              <a:t>Palazzo</a:t>
            </a:r>
            <a:r>
              <a:rPr lang="cs-CZ" sz="1600" dirty="0" smtClean="0"/>
              <a:t> </a:t>
            </a:r>
            <a:r>
              <a:rPr lang="cs-CZ" sz="1600" dirty="0" err="1" smtClean="0"/>
              <a:t>Vecchio</a:t>
            </a:r>
            <a:r>
              <a:rPr lang="cs-CZ" sz="1600" dirty="0" smtClean="0"/>
              <a:t> : </a:t>
            </a:r>
            <a:r>
              <a:rPr lang="cs-CZ" altLang="ja-JP" sz="1600" dirty="0" smtClean="0">
                <a:latin typeface="Arial" charset="0"/>
                <a:cs typeface="Arial" charset="0"/>
              </a:rPr>
              <a:t>[online]. [cit. 2013-08-20]. Dostupný pod licencí </a:t>
            </a:r>
            <a:r>
              <a:rPr lang="cs-CZ" altLang="ja-JP" sz="1600" dirty="0" err="1" smtClean="0">
                <a:latin typeface="Arial" charset="0"/>
                <a:cs typeface="Arial" charset="0"/>
              </a:rPr>
              <a:t>Creative</a:t>
            </a:r>
            <a:r>
              <a:rPr lang="cs-CZ" altLang="ja-JP" sz="1600" dirty="0" smtClean="0">
                <a:latin typeface="Arial" charset="0"/>
                <a:cs typeface="Arial" charset="0"/>
              </a:rPr>
              <a:t> </a:t>
            </a:r>
            <a:r>
              <a:rPr lang="cs-CZ" altLang="ja-JP" sz="1600" dirty="0" err="1" smtClean="0">
                <a:latin typeface="Arial" charset="0"/>
                <a:cs typeface="Arial" charset="0"/>
              </a:rPr>
              <a:t>Commons</a:t>
            </a:r>
            <a:r>
              <a:rPr lang="en-US" altLang="ja-JP" sz="1600" dirty="0" smtClean="0">
                <a:latin typeface="Arial" charset="0"/>
                <a:cs typeface="Arial" charset="0"/>
              </a:rPr>
              <a:t> </a:t>
            </a:r>
            <a:r>
              <a:rPr lang="en-US" altLang="ja-JP" sz="1600" dirty="0" err="1" smtClean="0">
                <a:latin typeface="Arial" charset="0"/>
                <a:cs typeface="Arial" charset="0"/>
              </a:rPr>
              <a:t>na</a:t>
            </a:r>
            <a:r>
              <a:rPr lang="en-US" altLang="ja-JP" sz="1600" dirty="0" smtClean="0">
                <a:latin typeface="Arial" charset="0"/>
                <a:cs typeface="Arial" charset="0"/>
              </a:rPr>
              <a:t> WWW</a:t>
            </a:r>
            <a:r>
              <a:rPr lang="cs-CZ" altLang="ja-JP" sz="1600" dirty="0" smtClean="0">
                <a:latin typeface="Arial" charset="0"/>
                <a:cs typeface="Arial" charset="0"/>
              </a:rPr>
              <a:t>: </a:t>
            </a:r>
            <a:r>
              <a:rPr lang="cs-CZ" sz="1600" dirty="0" smtClean="0">
                <a:hlinkClick r:id="rId12"/>
              </a:rPr>
              <a:t>http://cs.wikipedia.org/wiki/Soubor:Palazzo_vecchio_gnu1742.jpg</a:t>
            </a:r>
            <a:endParaRPr lang="cs-CZ" sz="1600" dirty="0" smtClean="0"/>
          </a:p>
          <a:p>
            <a:pPr>
              <a:buFont typeface="+mj-lt"/>
              <a:buAutoNum type="arabicPeriod"/>
            </a:pPr>
            <a:r>
              <a:rPr lang="cs-CZ" sz="1600" dirty="0" smtClean="0"/>
              <a:t>Galerie </a:t>
            </a:r>
            <a:r>
              <a:rPr lang="cs-CZ" sz="1600" dirty="0" err="1" smtClean="0"/>
              <a:t>Uffizi</a:t>
            </a:r>
            <a:r>
              <a:rPr lang="cs-CZ" sz="1600" dirty="0" smtClean="0"/>
              <a:t> : </a:t>
            </a:r>
            <a:r>
              <a:rPr lang="cs-CZ" altLang="ja-JP" sz="1600" dirty="0" smtClean="0">
                <a:latin typeface="Arial" charset="0"/>
                <a:cs typeface="Arial" charset="0"/>
              </a:rPr>
              <a:t>[online]. [cit. 2013-08-20]. Dostupný pod licencí </a:t>
            </a:r>
            <a:r>
              <a:rPr lang="cs-CZ" altLang="ja-JP" sz="1600" dirty="0" err="1" smtClean="0">
                <a:latin typeface="Arial" charset="0"/>
                <a:cs typeface="Arial" charset="0"/>
              </a:rPr>
              <a:t>Creative</a:t>
            </a:r>
            <a:r>
              <a:rPr lang="cs-CZ" altLang="ja-JP" sz="1600" dirty="0" smtClean="0">
                <a:latin typeface="Arial" charset="0"/>
                <a:cs typeface="Arial" charset="0"/>
              </a:rPr>
              <a:t> </a:t>
            </a:r>
            <a:r>
              <a:rPr lang="cs-CZ" altLang="ja-JP" sz="1600" dirty="0" err="1" smtClean="0">
                <a:latin typeface="Arial" charset="0"/>
                <a:cs typeface="Arial" charset="0"/>
              </a:rPr>
              <a:t>Commons</a:t>
            </a:r>
            <a:r>
              <a:rPr lang="en-US" altLang="ja-JP" sz="1600" dirty="0" smtClean="0">
                <a:latin typeface="Arial" charset="0"/>
                <a:cs typeface="Arial" charset="0"/>
              </a:rPr>
              <a:t> </a:t>
            </a:r>
            <a:r>
              <a:rPr lang="en-US" altLang="ja-JP" sz="1600" dirty="0" err="1" smtClean="0">
                <a:latin typeface="Arial" charset="0"/>
                <a:cs typeface="Arial" charset="0"/>
              </a:rPr>
              <a:t>na</a:t>
            </a:r>
            <a:r>
              <a:rPr lang="en-US" altLang="ja-JP" sz="1600" dirty="0" smtClean="0">
                <a:latin typeface="Arial" charset="0"/>
                <a:cs typeface="Arial" charset="0"/>
              </a:rPr>
              <a:t> WWW</a:t>
            </a:r>
            <a:r>
              <a:rPr lang="cs-CZ" altLang="ja-JP" sz="1600" dirty="0" smtClean="0">
                <a:latin typeface="Arial" charset="0"/>
                <a:cs typeface="Arial" charset="0"/>
              </a:rPr>
              <a:t>:</a:t>
            </a:r>
            <a:r>
              <a:rPr lang="cs-CZ" sz="1600" dirty="0" smtClean="0"/>
              <a:t> </a:t>
            </a:r>
            <a:r>
              <a:rPr lang="cs-CZ" sz="1400" dirty="0" smtClean="0">
                <a:hlinkClick r:id="rId13"/>
              </a:rPr>
              <a:t>http://cs.wikipedia.org/wiki/Soubor:Galleria_degli_Uffizi.jpg</a:t>
            </a:r>
            <a:endParaRPr lang="cs-CZ" sz="1400" dirty="0" smtClean="0"/>
          </a:p>
          <a:p>
            <a:pPr>
              <a:buFont typeface="+mj-lt"/>
              <a:buAutoNum type="arabicPeriod"/>
            </a:pPr>
            <a:r>
              <a:rPr lang="cs-CZ" sz="1400" dirty="0" smtClean="0"/>
              <a:t>Ponte </a:t>
            </a:r>
            <a:r>
              <a:rPr lang="cs-CZ" sz="1400" dirty="0" err="1" smtClean="0"/>
              <a:t>Vecchio</a:t>
            </a:r>
            <a:r>
              <a:rPr lang="cs-CZ" sz="1400" dirty="0" smtClean="0"/>
              <a:t>: </a:t>
            </a:r>
            <a:r>
              <a:rPr lang="cs-CZ" altLang="ja-JP" sz="1400" dirty="0" smtClean="0">
                <a:latin typeface="Arial" charset="0"/>
                <a:cs typeface="Arial" charset="0"/>
              </a:rPr>
              <a:t>[online]. [cit. 2013-08-20]. Dostupný pod licencí </a:t>
            </a:r>
            <a:r>
              <a:rPr lang="cs-CZ" altLang="ja-JP" sz="1400" dirty="0" err="1" smtClean="0">
                <a:latin typeface="Arial" charset="0"/>
                <a:cs typeface="Arial" charset="0"/>
              </a:rPr>
              <a:t>Creative</a:t>
            </a:r>
            <a:r>
              <a:rPr lang="cs-CZ" altLang="ja-JP" sz="1400" dirty="0" smtClean="0">
                <a:latin typeface="Arial" charset="0"/>
                <a:cs typeface="Arial" charset="0"/>
              </a:rPr>
              <a:t> </a:t>
            </a:r>
            <a:r>
              <a:rPr lang="cs-CZ" altLang="ja-JP" sz="1400" dirty="0" err="1" smtClean="0">
                <a:latin typeface="Arial" charset="0"/>
                <a:cs typeface="Arial" charset="0"/>
              </a:rPr>
              <a:t>Commons</a:t>
            </a:r>
            <a:r>
              <a:rPr lang="en-US" altLang="ja-JP" sz="1400" dirty="0" smtClean="0">
                <a:latin typeface="Arial" charset="0"/>
                <a:cs typeface="Arial" charset="0"/>
              </a:rPr>
              <a:t> </a:t>
            </a:r>
            <a:r>
              <a:rPr lang="en-US" altLang="ja-JP" sz="1400" dirty="0" err="1" smtClean="0">
                <a:latin typeface="Arial" charset="0"/>
                <a:cs typeface="Arial" charset="0"/>
              </a:rPr>
              <a:t>na</a:t>
            </a:r>
            <a:r>
              <a:rPr lang="en-US" altLang="ja-JP" sz="1400" dirty="0" smtClean="0">
                <a:latin typeface="Arial" charset="0"/>
                <a:cs typeface="Arial" charset="0"/>
              </a:rPr>
              <a:t> WWW</a:t>
            </a:r>
            <a:r>
              <a:rPr lang="cs-CZ" altLang="ja-JP" sz="1400" dirty="0" smtClean="0">
                <a:latin typeface="Arial" charset="0"/>
                <a:cs typeface="Arial" charset="0"/>
              </a:rPr>
              <a:t>:</a:t>
            </a:r>
            <a:r>
              <a:rPr lang="cs-CZ" sz="1400" dirty="0" smtClean="0"/>
              <a:t> </a:t>
            </a:r>
            <a:r>
              <a:rPr lang="cs-CZ" sz="1400" dirty="0" smtClean="0">
                <a:hlinkClick r:id="rId14"/>
              </a:rPr>
              <a:t>http://cs.wikipedia.org/wiki/Soubor:Ponte_Vecchio_visto_dal_ponte_di_Santa_Trinita.jpg</a:t>
            </a:r>
            <a:endParaRPr lang="cs-CZ" sz="1400" dirty="0" smtClean="0"/>
          </a:p>
          <a:p>
            <a:pPr>
              <a:buFont typeface="+mj-lt"/>
              <a:buAutoNum type="arabicPeriod"/>
            </a:pPr>
            <a:r>
              <a:rPr lang="cs-CZ" sz="1400" dirty="0" err="1" smtClean="0"/>
              <a:t>Palazo</a:t>
            </a:r>
            <a:r>
              <a:rPr lang="cs-CZ" sz="1400" dirty="0" smtClean="0"/>
              <a:t> </a:t>
            </a:r>
            <a:r>
              <a:rPr lang="cs-CZ" sz="1400" dirty="0" err="1" smtClean="0"/>
              <a:t>Pitti</a:t>
            </a:r>
            <a:r>
              <a:rPr lang="cs-CZ" sz="1400" dirty="0" smtClean="0"/>
              <a:t> : </a:t>
            </a:r>
            <a:r>
              <a:rPr lang="cs-CZ" altLang="ja-JP" sz="1400" dirty="0" smtClean="0">
                <a:latin typeface="Arial" charset="0"/>
                <a:cs typeface="Arial" charset="0"/>
              </a:rPr>
              <a:t>[online]. [cit. 2013-08-20]. Dostupný pod licencí </a:t>
            </a:r>
            <a:r>
              <a:rPr lang="cs-CZ" altLang="ja-JP" sz="1400" dirty="0" err="1" smtClean="0">
                <a:latin typeface="Arial" charset="0"/>
                <a:cs typeface="Arial" charset="0"/>
              </a:rPr>
              <a:t>Creative</a:t>
            </a:r>
            <a:r>
              <a:rPr lang="cs-CZ" altLang="ja-JP" sz="1400" dirty="0" smtClean="0">
                <a:latin typeface="Arial" charset="0"/>
                <a:cs typeface="Arial" charset="0"/>
              </a:rPr>
              <a:t> </a:t>
            </a:r>
            <a:r>
              <a:rPr lang="cs-CZ" altLang="ja-JP" sz="1400" dirty="0" err="1" smtClean="0">
                <a:latin typeface="Arial" charset="0"/>
                <a:cs typeface="Arial" charset="0"/>
              </a:rPr>
              <a:t>Commons</a:t>
            </a:r>
            <a:r>
              <a:rPr lang="en-US" altLang="ja-JP" sz="1400" dirty="0" smtClean="0">
                <a:latin typeface="Arial" charset="0"/>
                <a:cs typeface="Arial" charset="0"/>
              </a:rPr>
              <a:t> </a:t>
            </a:r>
            <a:r>
              <a:rPr lang="en-US" altLang="ja-JP" sz="1400" dirty="0" err="1" smtClean="0">
                <a:latin typeface="Arial" charset="0"/>
                <a:cs typeface="Arial" charset="0"/>
              </a:rPr>
              <a:t>na</a:t>
            </a:r>
            <a:r>
              <a:rPr lang="en-US" altLang="ja-JP" sz="1400" dirty="0" smtClean="0">
                <a:latin typeface="Arial" charset="0"/>
                <a:cs typeface="Arial" charset="0"/>
              </a:rPr>
              <a:t> WWW</a:t>
            </a:r>
            <a:r>
              <a:rPr lang="cs-CZ" altLang="ja-JP" sz="1400" dirty="0" smtClean="0">
                <a:latin typeface="Arial" charset="0"/>
                <a:cs typeface="Arial" charset="0"/>
              </a:rPr>
              <a:t>:</a:t>
            </a:r>
            <a:r>
              <a:rPr lang="cs-CZ" sz="1400" dirty="0" smtClean="0"/>
              <a:t> h</a:t>
            </a:r>
            <a:r>
              <a:rPr lang="cs-CZ" sz="1400" dirty="0" smtClean="0">
                <a:hlinkClick r:id="rId15"/>
              </a:rPr>
              <a:t>ttp://cs.wikipedia.org/wiki/Soubor:Firenza_Palazzo_Pitti.jpg</a:t>
            </a:r>
            <a:endParaRPr lang="cs-CZ" sz="1400" dirty="0" smtClean="0"/>
          </a:p>
          <a:p>
            <a:pPr>
              <a:buFont typeface="+mj-lt"/>
              <a:buAutoNum type="arabicPeriod"/>
            </a:pPr>
            <a:r>
              <a:rPr lang="cs-CZ" sz="1400" dirty="0" smtClean="0"/>
              <a:t>David: zdroj autor</a:t>
            </a:r>
          </a:p>
          <a:p>
            <a:pPr>
              <a:buFont typeface="+mj-lt"/>
              <a:buAutoNum type="arabicPeriod"/>
            </a:pPr>
            <a:r>
              <a:rPr lang="cs-CZ" sz="1400" dirty="0" err="1" smtClean="0"/>
              <a:t>Santa</a:t>
            </a:r>
            <a:r>
              <a:rPr lang="cs-CZ" sz="1400" dirty="0" smtClean="0"/>
              <a:t> </a:t>
            </a:r>
            <a:r>
              <a:rPr lang="cs-CZ" sz="1400" dirty="0" err="1" smtClean="0"/>
              <a:t>Croce</a:t>
            </a:r>
            <a:r>
              <a:rPr lang="cs-CZ" altLang="ja-JP" sz="1600" dirty="0" smtClean="0">
                <a:latin typeface="Arial" charset="0"/>
                <a:cs typeface="Arial" charset="0"/>
              </a:rPr>
              <a:t> [online]. [cit. 2013-08-20]. Dostupný pod licencí </a:t>
            </a:r>
            <a:r>
              <a:rPr lang="cs-CZ" altLang="ja-JP" sz="1600" dirty="0" err="1" smtClean="0">
                <a:latin typeface="Arial" charset="0"/>
                <a:cs typeface="Arial" charset="0"/>
              </a:rPr>
              <a:t>Creative</a:t>
            </a:r>
            <a:r>
              <a:rPr lang="cs-CZ" altLang="ja-JP" sz="1600" dirty="0" smtClean="0">
                <a:latin typeface="Arial" charset="0"/>
                <a:cs typeface="Arial" charset="0"/>
              </a:rPr>
              <a:t> </a:t>
            </a:r>
            <a:r>
              <a:rPr lang="cs-CZ" altLang="ja-JP" sz="1600" dirty="0" err="1" smtClean="0">
                <a:latin typeface="Arial" charset="0"/>
                <a:cs typeface="Arial" charset="0"/>
              </a:rPr>
              <a:t>Commons</a:t>
            </a:r>
            <a:r>
              <a:rPr lang="en-US" altLang="ja-JP" sz="1600" dirty="0" smtClean="0">
                <a:latin typeface="Arial" charset="0"/>
                <a:cs typeface="Arial" charset="0"/>
              </a:rPr>
              <a:t> </a:t>
            </a:r>
            <a:r>
              <a:rPr lang="en-US" altLang="ja-JP" sz="1600" dirty="0" err="1" smtClean="0">
                <a:latin typeface="Arial" charset="0"/>
                <a:cs typeface="Arial" charset="0"/>
              </a:rPr>
              <a:t>na</a:t>
            </a:r>
            <a:r>
              <a:rPr lang="en-US" altLang="ja-JP" sz="1600" dirty="0" smtClean="0">
                <a:latin typeface="Arial" charset="0"/>
                <a:cs typeface="Arial" charset="0"/>
              </a:rPr>
              <a:t> WWW</a:t>
            </a:r>
            <a:r>
              <a:rPr lang="cs-CZ" altLang="ja-JP" sz="1600" dirty="0" smtClean="0">
                <a:latin typeface="Arial" charset="0"/>
                <a:cs typeface="Arial" charset="0"/>
              </a:rPr>
              <a:t>:</a:t>
            </a:r>
            <a:r>
              <a:rPr lang="cs-CZ" sz="1600" dirty="0" smtClean="0"/>
              <a:t> </a:t>
            </a:r>
            <a:r>
              <a:rPr lang="cs-CZ" sz="1400" dirty="0" smtClean="0">
                <a:hlinkClick r:id="rId16"/>
              </a:rPr>
              <a:t>http://cs.wikipedia.org/wiki/Soubor:Santa_Croce,_Florence.jpg</a:t>
            </a:r>
            <a:endParaRPr lang="cs-CZ" sz="16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000" dirty="0" smtClean="0"/>
              <a:t>Ponte </a:t>
            </a:r>
            <a:r>
              <a:rPr lang="cs-CZ" sz="2000" dirty="0" err="1" smtClean="0"/>
              <a:t>Vecchio</a:t>
            </a:r>
            <a:r>
              <a:rPr lang="cs-CZ" sz="2000" dirty="0" smtClean="0"/>
              <a:t> ,,Most zlatníků,,</a:t>
            </a:r>
            <a:br>
              <a:rPr lang="cs-CZ" sz="2000" dirty="0" smtClean="0"/>
            </a:br>
            <a:r>
              <a:rPr lang="cs-CZ" sz="2000" dirty="0" smtClean="0"/>
              <a:t>- přes řeku </a:t>
            </a:r>
            <a:r>
              <a:rPr lang="cs-CZ" sz="2000" dirty="0" err="1" smtClean="0"/>
              <a:t>Arno</a:t>
            </a:r>
            <a:r>
              <a:rPr lang="cs-CZ" sz="2000" dirty="0" smtClean="0"/>
              <a:t>,ve 14. století zde byli koželuhové a řezníci</a:t>
            </a:r>
            <a:endParaRPr lang="cs-CZ" sz="2000" dirty="0"/>
          </a:p>
        </p:txBody>
      </p:sp>
      <p:pic>
        <p:nvPicPr>
          <p:cNvPr id="4099" name="Picture 3" descr="C:\Users\Simona\Desktop\VOŠ 1 CR1AB\SVG- Evropy\277476382_433c5f46c4.jpg"/>
          <p:cNvPicPr>
            <a:picLocks noChangeAspect="1" noChangeArrowheads="1"/>
          </p:cNvPicPr>
          <p:nvPr/>
        </p:nvPicPr>
        <p:blipFill>
          <a:blip r:embed="rId2" cstate="print"/>
          <a:srcRect/>
          <a:stretch>
            <a:fillRect/>
          </a:stretch>
        </p:blipFill>
        <p:spPr bwMode="auto">
          <a:xfrm>
            <a:off x="571472" y="1232257"/>
            <a:ext cx="7500990" cy="5625743"/>
          </a:xfrm>
          <a:prstGeom prst="rect">
            <a:avLst/>
          </a:prstGeom>
          <a:noFill/>
        </p:spPr>
      </p:pic>
      <p:pic>
        <p:nvPicPr>
          <p:cNvPr id="4100" name="Picture 4" descr="C:\Users\Simona\Desktop\VOŠ 1 CR1AB\SVG- Evropy\Ponte_Vecchio.jpg"/>
          <p:cNvPicPr>
            <a:picLocks noChangeAspect="1" noChangeArrowheads="1"/>
          </p:cNvPicPr>
          <p:nvPr/>
        </p:nvPicPr>
        <p:blipFill>
          <a:blip r:embed="rId3" cstate="print"/>
          <a:srcRect/>
          <a:stretch>
            <a:fillRect/>
          </a:stretch>
        </p:blipFill>
        <p:spPr bwMode="auto">
          <a:xfrm>
            <a:off x="0" y="381000"/>
            <a:ext cx="9144000" cy="6096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100"/>
                                        </p:tgtEl>
                                        <p:attrNameLst>
                                          <p:attrName>style.visibility</p:attrName>
                                        </p:attrNameLst>
                                      </p:cBhvr>
                                      <p:to>
                                        <p:strVal val="visible"/>
                                      </p:to>
                                    </p:set>
                                    <p:anim calcmode="lin" valueType="num">
                                      <p:cBhvr additive="base">
                                        <p:cTn id="7" dur="500" fill="hold"/>
                                        <p:tgtEl>
                                          <p:spTgt spid="4100"/>
                                        </p:tgtEl>
                                        <p:attrNameLst>
                                          <p:attrName>ppt_x</p:attrName>
                                        </p:attrNameLst>
                                      </p:cBhvr>
                                      <p:tavLst>
                                        <p:tav tm="0">
                                          <p:val>
                                            <p:strVal val="#ppt_x"/>
                                          </p:val>
                                        </p:tav>
                                        <p:tav tm="100000">
                                          <p:val>
                                            <p:strVal val="#ppt_x"/>
                                          </p:val>
                                        </p:tav>
                                      </p:tavLst>
                                    </p:anim>
                                    <p:anim calcmode="lin" valueType="num">
                                      <p:cBhvr additive="base">
                                        <p:cTn id="8" dur="500" fill="hold"/>
                                        <p:tgtEl>
                                          <p:spTgt spid="410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cs-CZ" sz="4000" b="1"/>
              <a:t>Palazzo Pitti</a:t>
            </a:r>
          </a:p>
        </p:txBody>
      </p:sp>
      <p:sp>
        <p:nvSpPr>
          <p:cNvPr id="4099" name="Rectangle 3"/>
          <p:cNvSpPr>
            <a:spLocks noGrp="1" noChangeArrowheads="1"/>
          </p:cNvSpPr>
          <p:nvPr>
            <p:ph type="body" idx="1"/>
          </p:nvPr>
        </p:nvSpPr>
        <p:spPr>
          <a:xfrm>
            <a:off x="250825" y="2420938"/>
            <a:ext cx="7010400" cy="4114800"/>
          </a:xfrm>
        </p:spPr>
        <p:txBody>
          <a:bodyPr/>
          <a:lstStyle/>
          <a:p>
            <a:pPr>
              <a:spcBef>
                <a:spcPct val="30000"/>
              </a:spcBef>
              <a:spcAft>
                <a:spcPct val="15000"/>
              </a:spcAft>
            </a:pPr>
            <a:r>
              <a:rPr lang="cs-CZ" sz="1500" b="1"/>
              <a:t>Palác byl navrhnut pro bankéře Lucu Pittiho, který chtěl ukázat svoji moc rodu Medici. </a:t>
            </a:r>
          </a:p>
          <a:p>
            <a:pPr>
              <a:spcBef>
                <a:spcPct val="30000"/>
              </a:spcBef>
              <a:spcAft>
                <a:spcPct val="15000"/>
              </a:spcAft>
            </a:pPr>
            <a:r>
              <a:rPr lang="cs-CZ" sz="1500" b="1"/>
              <a:t>Stavba začala r. 1457,  roku 1549 Pittiho dědici zbankrotovali a byli nuceni palác prodat rodu Medici, kteří si jej upravili a začali užívat jako svoje rodinné sídlo. </a:t>
            </a:r>
          </a:p>
          <a:p>
            <a:pPr>
              <a:spcBef>
                <a:spcPct val="30000"/>
              </a:spcBef>
              <a:spcAft>
                <a:spcPct val="15000"/>
              </a:spcAft>
            </a:pPr>
            <a:r>
              <a:rPr lang="cs-CZ" sz="1500" b="1"/>
              <a:t>Dnes v něm najdeme například</a:t>
            </a:r>
          </a:p>
          <a:p>
            <a:pPr>
              <a:spcBef>
                <a:spcPct val="30000"/>
              </a:spcBef>
              <a:spcAft>
                <a:spcPct val="15000"/>
              </a:spcAft>
              <a:buFont typeface="Wingdings" pitchFamily="2" charset="2"/>
              <a:buNone/>
            </a:pPr>
            <a:r>
              <a:rPr lang="cs-CZ" sz="1500" b="1"/>
              <a:t>	- Galerii Palatina</a:t>
            </a:r>
          </a:p>
          <a:p>
            <a:pPr>
              <a:spcBef>
                <a:spcPct val="30000"/>
              </a:spcBef>
              <a:spcAft>
                <a:spcPct val="15000"/>
              </a:spcAft>
              <a:buFont typeface="Wingdings" pitchFamily="2" charset="2"/>
              <a:buNone/>
            </a:pPr>
            <a:r>
              <a:rPr lang="cs-CZ" sz="1500" b="1"/>
              <a:t>	- Galerii moderního umění</a:t>
            </a:r>
          </a:p>
          <a:p>
            <a:pPr>
              <a:spcBef>
                <a:spcPct val="30000"/>
              </a:spcBef>
              <a:spcAft>
                <a:spcPct val="15000"/>
              </a:spcAft>
              <a:buFont typeface="Wingdings" pitchFamily="2" charset="2"/>
              <a:buNone/>
            </a:pPr>
            <a:r>
              <a:rPr lang="cs-CZ" sz="1500" b="1"/>
              <a:t>	- Stříbrné muzeum </a:t>
            </a:r>
          </a:p>
          <a:p>
            <a:pPr>
              <a:spcBef>
                <a:spcPct val="30000"/>
              </a:spcBef>
              <a:spcAft>
                <a:spcPct val="15000"/>
              </a:spcAft>
              <a:buFont typeface="Wingdings" pitchFamily="2" charset="2"/>
              <a:buNone/>
            </a:pPr>
            <a:r>
              <a:rPr lang="cs-CZ" sz="1500" b="1"/>
              <a:t>	- zahrady Boboli.</a:t>
            </a:r>
          </a:p>
        </p:txBody>
      </p:sp>
      <p:pic>
        <p:nvPicPr>
          <p:cNvPr id="4100" name="Picture 4"/>
          <p:cNvPicPr>
            <a:picLocks noChangeAspect="1" noChangeArrowheads="1"/>
          </p:cNvPicPr>
          <p:nvPr/>
        </p:nvPicPr>
        <p:blipFill>
          <a:blip r:embed="rId2" cstate="print"/>
          <a:srcRect/>
          <a:stretch>
            <a:fillRect/>
          </a:stretch>
        </p:blipFill>
        <p:spPr bwMode="auto">
          <a:xfrm>
            <a:off x="5076825" y="188913"/>
            <a:ext cx="3167063" cy="2263775"/>
          </a:xfrm>
          <a:prstGeom prst="rect">
            <a:avLst/>
          </a:prstGeom>
          <a:noFill/>
          <a:ln w="9525">
            <a:noFill/>
            <a:miter lim="800000"/>
            <a:headEnd/>
            <a:tailEnd/>
          </a:ln>
          <a:effectLst/>
        </p:spPr>
      </p:pic>
      <p:pic>
        <p:nvPicPr>
          <p:cNvPr id="4101" name="Picture 5"/>
          <p:cNvPicPr>
            <a:picLocks noChangeAspect="1" noChangeArrowheads="1"/>
          </p:cNvPicPr>
          <p:nvPr/>
        </p:nvPicPr>
        <p:blipFill>
          <a:blip r:embed="rId3" cstate="print"/>
          <a:srcRect/>
          <a:stretch>
            <a:fillRect/>
          </a:stretch>
        </p:blipFill>
        <p:spPr bwMode="auto">
          <a:xfrm>
            <a:off x="3995738" y="3644900"/>
            <a:ext cx="4824412" cy="2862263"/>
          </a:xfrm>
          <a:prstGeom prst="rect">
            <a:avLst/>
          </a:prstGeom>
          <a:noFill/>
          <a:ln w="9525">
            <a:noFill/>
            <a:miter lim="800000"/>
            <a:headEnd/>
            <a:tailEnd/>
          </a:ln>
          <a:effectLst/>
        </p:spPr>
      </p:pic>
    </p:spTree>
  </p:cSld>
  <p:clrMapOvr>
    <a:masterClrMapping/>
  </p:clrMapOvr>
  <p:transition>
    <p:cover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4" name="Rectangle 4"/>
          <p:cNvSpPr>
            <a:spLocks noGrp="1" noChangeArrowheads="1"/>
          </p:cNvSpPr>
          <p:nvPr>
            <p:ph type="title"/>
          </p:nvPr>
        </p:nvSpPr>
        <p:spPr/>
        <p:txBody>
          <a:bodyPr/>
          <a:lstStyle/>
          <a:p>
            <a:r>
              <a:rPr lang="cs-CZ"/>
              <a:t>Ponte Vecchio</a:t>
            </a:r>
          </a:p>
        </p:txBody>
      </p:sp>
      <p:sp>
        <p:nvSpPr>
          <p:cNvPr id="61453" name="Rectangle 13"/>
          <p:cNvSpPr>
            <a:spLocks noGrp="1" noChangeArrowheads="1"/>
          </p:cNvSpPr>
          <p:nvPr>
            <p:ph type="body" sz="half" idx="1"/>
          </p:nvPr>
        </p:nvSpPr>
        <p:spPr>
          <a:xfrm>
            <a:off x="611188" y="1844675"/>
            <a:ext cx="4032250" cy="4114800"/>
          </a:xfrm>
        </p:spPr>
        <p:txBody>
          <a:bodyPr/>
          <a:lstStyle/>
          <a:p>
            <a:pPr>
              <a:lnSpc>
                <a:spcPct val="90000"/>
              </a:lnSpc>
              <a:spcBef>
                <a:spcPct val="30000"/>
              </a:spcBef>
              <a:spcAft>
                <a:spcPct val="30000"/>
              </a:spcAft>
            </a:pPr>
            <a:r>
              <a:rPr lang="cs-CZ" sz="1600" b="1"/>
              <a:t>„Starý most“</a:t>
            </a:r>
          </a:p>
          <a:p>
            <a:pPr>
              <a:lnSpc>
                <a:spcPct val="90000"/>
              </a:lnSpc>
              <a:spcBef>
                <a:spcPct val="30000"/>
              </a:spcBef>
              <a:spcAft>
                <a:spcPct val="30000"/>
              </a:spcAft>
            </a:pPr>
            <a:r>
              <a:rPr lang="cs-CZ" sz="1600" b="1"/>
              <a:t>přes řeku Arnu</a:t>
            </a:r>
          </a:p>
          <a:p>
            <a:pPr>
              <a:lnSpc>
                <a:spcPct val="90000"/>
              </a:lnSpc>
              <a:spcBef>
                <a:spcPct val="30000"/>
              </a:spcBef>
              <a:spcAft>
                <a:spcPct val="30000"/>
              </a:spcAft>
            </a:pPr>
            <a:r>
              <a:rPr lang="cs-CZ" sz="1600" b="1"/>
              <a:t>tento most má 2 předchůdce</a:t>
            </a:r>
          </a:p>
          <a:p>
            <a:pPr>
              <a:lnSpc>
                <a:spcPct val="90000"/>
              </a:lnSpc>
              <a:spcBef>
                <a:spcPct val="30000"/>
              </a:spcBef>
              <a:spcAft>
                <a:spcPct val="30000"/>
              </a:spcAft>
            </a:pPr>
            <a:r>
              <a:rPr lang="cs-CZ" sz="1600" b="1"/>
              <a:t>most, který obdivujeme dnes je z    roku 1345 </a:t>
            </a:r>
          </a:p>
          <a:p>
            <a:pPr>
              <a:lnSpc>
                <a:spcPct val="90000"/>
              </a:lnSpc>
              <a:spcBef>
                <a:spcPct val="30000"/>
              </a:spcBef>
              <a:spcAft>
                <a:spcPct val="30000"/>
              </a:spcAft>
              <a:buFont typeface="Wingdings" pitchFamily="2" charset="2"/>
              <a:buNone/>
            </a:pPr>
            <a:r>
              <a:rPr lang="cs-CZ" sz="1600" b="1"/>
              <a:t>	- 3 oblouky</a:t>
            </a:r>
          </a:p>
          <a:p>
            <a:pPr>
              <a:lnSpc>
                <a:spcPct val="90000"/>
              </a:lnSpc>
              <a:spcBef>
                <a:spcPct val="30000"/>
              </a:spcBef>
              <a:spcAft>
                <a:spcPct val="30000"/>
              </a:spcAft>
              <a:buFont typeface="Wingdings" pitchFamily="2" charset="2"/>
              <a:buNone/>
            </a:pPr>
            <a:r>
              <a:rPr lang="cs-CZ" sz="1600" b="1"/>
              <a:t>	- po obou stranách krámky	</a:t>
            </a:r>
          </a:p>
          <a:p>
            <a:pPr>
              <a:lnSpc>
                <a:spcPct val="90000"/>
              </a:lnSpc>
              <a:spcBef>
                <a:spcPct val="30000"/>
              </a:spcBef>
              <a:spcAft>
                <a:spcPct val="30000"/>
              </a:spcAft>
              <a:buFont typeface="Wingdings" pitchFamily="2" charset="2"/>
              <a:buNone/>
            </a:pPr>
            <a:r>
              <a:rPr lang="cs-CZ" sz="1600" b="1"/>
              <a:t>	- kašna s pitnou vodou</a:t>
            </a:r>
          </a:p>
          <a:p>
            <a:pPr>
              <a:lnSpc>
                <a:spcPct val="90000"/>
              </a:lnSpc>
              <a:spcBef>
                <a:spcPct val="30000"/>
              </a:spcBef>
              <a:spcAft>
                <a:spcPct val="30000"/>
              </a:spcAft>
              <a:buFont typeface="Wingdings" pitchFamily="2" charset="2"/>
              <a:buNone/>
            </a:pPr>
            <a:endParaRPr lang="cs-CZ" sz="1600" b="1"/>
          </a:p>
          <a:p>
            <a:pPr>
              <a:lnSpc>
                <a:spcPct val="90000"/>
              </a:lnSpc>
              <a:spcBef>
                <a:spcPct val="30000"/>
              </a:spcBef>
              <a:spcAft>
                <a:spcPct val="30000"/>
              </a:spcAft>
              <a:buFont typeface="Wingdings" pitchFamily="2" charset="2"/>
              <a:buNone/>
            </a:pPr>
            <a:endParaRPr lang="cs-CZ" sz="1600" b="1"/>
          </a:p>
        </p:txBody>
      </p:sp>
      <p:pic>
        <p:nvPicPr>
          <p:cNvPr id="61445" name="Picture 5"/>
          <p:cNvPicPr>
            <a:picLocks noGrp="1" noChangeAspect="1" noChangeArrowheads="1"/>
          </p:cNvPicPr>
          <p:nvPr>
            <p:ph sz="quarter" idx="2"/>
          </p:nvPr>
        </p:nvPicPr>
        <p:blipFill>
          <a:blip r:embed="rId2" cstate="print"/>
          <a:srcRect/>
          <a:stretch>
            <a:fillRect/>
          </a:stretch>
        </p:blipFill>
        <p:spPr>
          <a:xfrm>
            <a:off x="4787900" y="1341438"/>
            <a:ext cx="3568700" cy="2676525"/>
          </a:xfrm>
        </p:spPr>
      </p:pic>
      <p:pic>
        <p:nvPicPr>
          <p:cNvPr id="61446" name="Picture 6"/>
          <p:cNvPicPr>
            <a:picLocks noGrp="1" noChangeAspect="1" noChangeArrowheads="1"/>
          </p:cNvPicPr>
          <p:nvPr>
            <p:ph sz="quarter" idx="3"/>
          </p:nvPr>
        </p:nvPicPr>
        <p:blipFill>
          <a:blip r:embed="rId3" cstate="print"/>
          <a:srcRect/>
          <a:stretch>
            <a:fillRect/>
          </a:stretch>
        </p:blipFill>
        <p:spPr>
          <a:xfrm>
            <a:off x="5148263" y="4365625"/>
            <a:ext cx="2952750" cy="1981200"/>
          </a:xfrm>
        </p:spPr>
      </p:pic>
    </p:spTree>
  </p:cSld>
  <p:clrMapOvr>
    <a:masterClrMapping/>
  </p:clrMapOvr>
  <p:transition>
    <p:cover dir="u"/>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8" name="Rectangle 4"/>
          <p:cNvSpPr>
            <a:spLocks noGrp="1" noChangeArrowheads="1"/>
          </p:cNvSpPr>
          <p:nvPr>
            <p:ph type="title"/>
          </p:nvPr>
        </p:nvSpPr>
        <p:spPr/>
        <p:txBody>
          <a:bodyPr/>
          <a:lstStyle/>
          <a:p>
            <a:r>
              <a:rPr lang="cs-CZ" sz="4000" b="1"/>
              <a:t>Michelangelův David</a:t>
            </a:r>
          </a:p>
        </p:txBody>
      </p:sp>
      <p:pic>
        <p:nvPicPr>
          <p:cNvPr id="62471" name="Picture 7"/>
          <p:cNvPicPr>
            <a:picLocks noGrp="1" noChangeAspect="1" noChangeArrowheads="1"/>
          </p:cNvPicPr>
          <p:nvPr>
            <p:ph sz="half" idx="1"/>
          </p:nvPr>
        </p:nvPicPr>
        <p:blipFill>
          <a:blip r:embed="rId2" cstate="print"/>
          <a:srcRect/>
          <a:stretch>
            <a:fillRect/>
          </a:stretch>
        </p:blipFill>
        <p:spPr>
          <a:xfrm>
            <a:off x="1866900" y="1905000"/>
            <a:ext cx="2743200" cy="4114800"/>
          </a:xfrm>
        </p:spPr>
      </p:pic>
      <p:sp>
        <p:nvSpPr>
          <p:cNvPr id="62472" name="Rectangle 8"/>
          <p:cNvSpPr>
            <a:spLocks noGrp="1" noChangeArrowheads="1"/>
          </p:cNvSpPr>
          <p:nvPr>
            <p:ph type="body" sz="half" idx="2"/>
          </p:nvPr>
        </p:nvSpPr>
        <p:spPr>
          <a:xfrm>
            <a:off x="5219700" y="2781300"/>
            <a:ext cx="3429000" cy="3240088"/>
          </a:xfrm>
        </p:spPr>
        <p:txBody>
          <a:bodyPr/>
          <a:lstStyle/>
          <a:p>
            <a:pPr>
              <a:lnSpc>
                <a:spcPct val="80000"/>
              </a:lnSpc>
              <a:spcBef>
                <a:spcPct val="30000"/>
              </a:spcBef>
              <a:spcAft>
                <a:spcPct val="20000"/>
              </a:spcAft>
            </a:pPr>
            <a:r>
              <a:rPr lang="cs-CZ" sz="1600" b="1"/>
              <a:t>Rok vzniku 1501-1504</a:t>
            </a:r>
          </a:p>
          <a:p>
            <a:pPr>
              <a:lnSpc>
                <a:spcPct val="80000"/>
              </a:lnSpc>
              <a:spcBef>
                <a:spcPct val="30000"/>
              </a:spcBef>
              <a:spcAft>
                <a:spcPct val="20000"/>
              </a:spcAft>
            </a:pPr>
            <a:r>
              <a:rPr lang="cs-CZ" sz="1600" b="1"/>
              <a:t>Autor: Michelagelo Buonarroti</a:t>
            </a:r>
          </a:p>
          <a:p>
            <a:pPr>
              <a:lnSpc>
                <a:spcPct val="80000"/>
              </a:lnSpc>
              <a:spcBef>
                <a:spcPct val="30000"/>
              </a:spcBef>
              <a:spcAft>
                <a:spcPct val="20000"/>
              </a:spcAft>
            </a:pPr>
            <a:r>
              <a:rPr lang="cs-CZ" sz="1600" b="1"/>
              <a:t>Reneresanční sochařské dílo</a:t>
            </a:r>
          </a:p>
          <a:p>
            <a:pPr>
              <a:lnSpc>
                <a:spcPct val="80000"/>
              </a:lnSpc>
              <a:spcBef>
                <a:spcPct val="30000"/>
              </a:spcBef>
              <a:spcAft>
                <a:spcPct val="20000"/>
              </a:spcAft>
            </a:pPr>
            <a:r>
              <a:rPr lang="cs-CZ" sz="1600" b="1"/>
              <a:t>Mramor, hmotnost 6 tun, vysoká 410 cm</a:t>
            </a:r>
          </a:p>
          <a:p>
            <a:pPr>
              <a:lnSpc>
                <a:spcPct val="80000"/>
              </a:lnSpc>
              <a:spcBef>
                <a:spcPct val="30000"/>
              </a:spcBef>
              <a:spcAft>
                <a:spcPct val="20000"/>
              </a:spcAft>
            </a:pPr>
            <a:r>
              <a:rPr lang="cs-CZ" sz="1600" b="1"/>
              <a:t>Znázorňuje biblického Davida těsně před soubojem s Goliášem</a:t>
            </a:r>
          </a:p>
          <a:p>
            <a:pPr>
              <a:lnSpc>
                <a:spcPct val="80000"/>
              </a:lnSpc>
              <a:spcBef>
                <a:spcPct val="30000"/>
              </a:spcBef>
              <a:spcAft>
                <a:spcPct val="20000"/>
              </a:spcAft>
            </a:pPr>
            <a:r>
              <a:rPr lang="cs-CZ" sz="1600" b="1"/>
              <a:t>Socha nejprve umístěna u vchodu do Palazzo Vecchio, nyní je v místní Akademii</a:t>
            </a:r>
          </a:p>
          <a:p>
            <a:pPr>
              <a:lnSpc>
                <a:spcPct val="80000"/>
              </a:lnSpc>
              <a:spcBef>
                <a:spcPct val="30000"/>
              </a:spcBef>
              <a:spcAft>
                <a:spcPct val="20000"/>
              </a:spcAft>
            </a:pPr>
            <a:endParaRPr lang="cs-CZ" sz="1600" b="1"/>
          </a:p>
        </p:txBody>
      </p:sp>
      <p:pic>
        <p:nvPicPr>
          <p:cNvPr id="62473" name="Picture 9"/>
          <p:cNvPicPr>
            <a:picLocks noChangeAspect="1" noChangeArrowheads="1"/>
          </p:cNvPicPr>
          <p:nvPr/>
        </p:nvPicPr>
        <p:blipFill>
          <a:blip r:embed="rId3" cstate="print"/>
          <a:srcRect/>
          <a:stretch>
            <a:fillRect/>
          </a:stretch>
        </p:blipFill>
        <p:spPr bwMode="auto">
          <a:xfrm>
            <a:off x="6732588" y="260350"/>
            <a:ext cx="1931987" cy="2305050"/>
          </a:xfrm>
          <a:prstGeom prst="rect">
            <a:avLst/>
          </a:prstGeom>
          <a:noFill/>
          <a:ln w="9525">
            <a:noFill/>
            <a:miter lim="800000"/>
            <a:headEnd/>
            <a:tailEnd/>
          </a:ln>
          <a:effectLst/>
        </p:spPr>
      </p:pic>
    </p:spTree>
  </p:cSld>
  <p:clrMapOvr>
    <a:masterClrMapping/>
  </p:clrMapOvr>
  <p:transition>
    <p:cover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cs-CZ" b="1"/>
              <a:t>Santa Croce</a:t>
            </a:r>
            <a:br>
              <a:rPr lang="cs-CZ" b="1"/>
            </a:br>
            <a:endParaRPr lang="cs-CZ" b="1"/>
          </a:p>
        </p:txBody>
      </p:sp>
      <p:pic>
        <p:nvPicPr>
          <p:cNvPr id="67591" name="Picture 7"/>
          <p:cNvPicPr>
            <a:picLocks noGrp="1" noChangeAspect="1" noChangeArrowheads="1"/>
          </p:cNvPicPr>
          <p:nvPr>
            <p:ph sz="quarter" idx="1"/>
          </p:nvPr>
        </p:nvPicPr>
        <p:blipFill>
          <a:blip r:embed="rId2" cstate="print"/>
          <a:srcRect/>
          <a:stretch>
            <a:fillRect/>
          </a:stretch>
        </p:blipFill>
        <p:spPr>
          <a:xfrm>
            <a:off x="4932363" y="715963"/>
            <a:ext cx="3887787" cy="2246312"/>
          </a:xfrm>
        </p:spPr>
      </p:pic>
      <p:sp>
        <p:nvSpPr>
          <p:cNvPr id="67588" name="Rectangle 4"/>
          <p:cNvSpPr>
            <a:spLocks noGrp="1" noChangeArrowheads="1"/>
          </p:cNvSpPr>
          <p:nvPr>
            <p:ph sz="quarter" idx="2"/>
          </p:nvPr>
        </p:nvSpPr>
        <p:spPr>
          <a:xfrm>
            <a:off x="611188" y="1700213"/>
            <a:ext cx="3429000" cy="4537075"/>
          </a:xfrm>
        </p:spPr>
        <p:txBody>
          <a:bodyPr/>
          <a:lstStyle/>
          <a:p>
            <a:pPr>
              <a:spcBef>
                <a:spcPct val="25000"/>
              </a:spcBef>
              <a:spcAft>
                <a:spcPct val="15000"/>
              </a:spcAft>
            </a:pPr>
            <a:r>
              <a:rPr lang="cs-CZ" sz="1600" b="1"/>
              <a:t>Bazilika sv. Kříže</a:t>
            </a:r>
          </a:p>
          <a:p>
            <a:pPr>
              <a:spcBef>
                <a:spcPct val="25000"/>
              </a:spcBef>
              <a:spcAft>
                <a:spcPct val="15000"/>
              </a:spcAft>
            </a:pPr>
            <a:r>
              <a:rPr lang="cs-CZ" sz="1600" b="1"/>
              <a:t>je místem posledního odpočinku mnoha významných Florenťanů např. (Michelangela, Galilea Galileiho)</a:t>
            </a:r>
          </a:p>
          <a:p>
            <a:pPr>
              <a:spcBef>
                <a:spcPct val="25000"/>
              </a:spcBef>
              <a:spcAft>
                <a:spcPct val="15000"/>
              </a:spcAft>
            </a:pPr>
            <a:r>
              <a:rPr lang="cs-CZ" sz="1600" b="1"/>
              <a:t>Interiér:</a:t>
            </a:r>
          </a:p>
          <a:p>
            <a:pPr>
              <a:spcBef>
                <a:spcPct val="25000"/>
              </a:spcBef>
              <a:spcAft>
                <a:spcPct val="15000"/>
              </a:spcAft>
              <a:buFont typeface="Wingdings" pitchFamily="2" charset="2"/>
              <a:buNone/>
            </a:pPr>
            <a:r>
              <a:rPr lang="cs-CZ" sz="1600" b="1"/>
              <a:t>	-stavba – trojlodní</a:t>
            </a:r>
          </a:p>
          <a:p>
            <a:pPr>
              <a:spcBef>
                <a:spcPct val="25000"/>
              </a:spcBef>
              <a:spcAft>
                <a:spcPct val="15000"/>
              </a:spcAft>
              <a:buFont typeface="Wingdings" pitchFamily="2" charset="2"/>
              <a:buNone/>
            </a:pPr>
            <a:r>
              <a:rPr lang="cs-CZ" sz="1600" b="1"/>
              <a:t>	-podél stěn je mnoho skvostných náhrobků a kaplí </a:t>
            </a:r>
          </a:p>
          <a:p>
            <a:pPr>
              <a:spcBef>
                <a:spcPct val="25000"/>
              </a:spcBef>
              <a:spcAft>
                <a:spcPct val="15000"/>
              </a:spcAft>
              <a:buFont typeface="Wingdings" pitchFamily="2" charset="2"/>
              <a:buNone/>
            </a:pPr>
            <a:r>
              <a:rPr lang="cs-CZ" sz="1600" b="1"/>
              <a:t>	-uprostřed hlavní lodi je kazatelna z let 1434 až 1435. </a:t>
            </a:r>
          </a:p>
          <a:p>
            <a:pPr>
              <a:spcBef>
                <a:spcPct val="25000"/>
              </a:spcBef>
              <a:spcAft>
                <a:spcPct val="15000"/>
              </a:spcAft>
            </a:pPr>
            <a:endParaRPr lang="cs-CZ" sz="1600" b="1"/>
          </a:p>
        </p:txBody>
      </p:sp>
      <p:pic>
        <p:nvPicPr>
          <p:cNvPr id="67593" name="Picture 9"/>
          <p:cNvPicPr>
            <a:picLocks noChangeAspect="1" noChangeArrowheads="1"/>
          </p:cNvPicPr>
          <p:nvPr/>
        </p:nvPicPr>
        <p:blipFill>
          <a:blip r:embed="rId3" cstate="print"/>
          <a:srcRect/>
          <a:stretch>
            <a:fillRect/>
          </a:stretch>
        </p:blipFill>
        <p:spPr bwMode="auto">
          <a:xfrm>
            <a:off x="5724525" y="3429000"/>
            <a:ext cx="2317750" cy="3089275"/>
          </a:xfrm>
          <a:prstGeom prst="rect">
            <a:avLst/>
          </a:prstGeom>
          <a:noFill/>
          <a:ln w="9525">
            <a:noFill/>
            <a:miter lim="800000"/>
            <a:headEnd/>
            <a:tailEnd/>
          </a:ln>
          <a:effectLst/>
        </p:spPr>
      </p:pic>
    </p:spTree>
  </p:cSld>
  <p:clrMapOvr>
    <a:masterClrMapping/>
  </p:clrMapOvr>
  <p:transition>
    <p:cover dir="u"/>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199</TotalTime>
  <Words>1379</Words>
  <Application>Microsoft Office PowerPoint</Application>
  <PresentationFormat>Předvádění na obrazovce (4:3)</PresentationFormat>
  <Paragraphs>190</Paragraphs>
  <Slides>27</Slides>
  <Notes>14</Notes>
  <HiddenSlides>0</HiddenSlides>
  <MMClips>0</MMClips>
  <ScaleCrop>false</ScaleCrop>
  <HeadingPairs>
    <vt:vector size="4" baseType="variant">
      <vt:variant>
        <vt:lpstr>Motiv</vt:lpstr>
      </vt:variant>
      <vt:variant>
        <vt:i4>1</vt:i4>
      </vt:variant>
      <vt:variant>
        <vt:lpstr>Nadpisy snímků</vt:lpstr>
      </vt:variant>
      <vt:variant>
        <vt:i4>27</vt:i4>
      </vt:variant>
    </vt:vector>
  </HeadingPairs>
  <TitlesOfParts>
    <vt:vector size="28" baseType="lpstr">
      <vt:lpstr>Motiv sady Office</vt:lpstr>
      <vt:lpstr>Zeměpis cestovního ruchu Florencie (Firenze)</vt:lpstr>
      <vt:lpstr>Florencie (Firenze)</vt:lpstr>
      <vt:lpstr>Snímek 3</vt:lpstr>
      <vt:lpstr>Snímek 4</vt:lpstr>
      <vt:lpstr>Základní data Florencie:</vt:lpstr>
      <vt:lpstr>Ve znaku města je lilie. Jeden ze čtyř nejčastějších symbolů heraldiky. Symbolizuje čistotu, proto bývá spojována s Pannou Marií, jíž podle legendy anděl (Boží posel) snesl zlatou lilii. (2)</vt:lpstr>
      <vt:lpstr>Obr. 3. Florin</vt:lpstr>
      <vt:lpstr>Obr. 4. Pohled na město</vt:lpstr>
      <vt:lpstr>Hlavní atraktivity města: 1. Baptisterium San Giovanni</vt:lpstr>
      <vt:lpstr>Bronzové dveře</vt:lpstr>
      <vt:lpstr>2. Santa Maria del Fiore</vt:lpstr>
      <vt:lpstr>Obr. 9. Pohled na Santa Maria del Fiore</vt:lpstr>
      <vt:lpstr>3.Giottova zvonice</vt:lpstr>
      <vt:lpstr>4. Palazzo Vecchio</vt:lpstr>
      <vt:lpstr>5. Galerie Uffizzi</vt:lpstr>
      <vt:lpstr>6. Ponte Vecchio ( Most zlatníků)</vt:lpstr>
      <vt:lpstr>7. Palazzo Pitti</vt:lpstr>
      <vt:lpstr>8. Socha Davida</vt:lpstr>
      <vt:lpstr>9. Kostel Santa Croce</vt:lpstr>
      <vt:lpstr>Významné osobnosti města</vt:lpstr>
      <vt:lpstr>Zdroje dat</vt:lpstr>
      <vt:lpstr>Zdroje obrázků</vt:lpstr>
      <vt:lpstr>Ponte Vecchio ,,Most zlatníků,, - přes řeku Arno,ve 14. století zde byli koželuhové a řezníci</vt:lpstr>
      <vt:lpstr>Palazzo Pitti</vt:lpstr>
      <vt:lpstr>Ponte Vecchio</vt:lpstr>
      <vt:lpstr>Michelangelův David</vt:lpstr>
      <vt:lpstr>Santa Croce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Zeměpis cestovního ruchu Florencie</dc:title>
  <dc:creator>Simona</dc:creator>
  <cp:lastModifiedBy>Simona</cp:lastModifiedBy>
  <cp:revision>7</cp:revision>
  <dcterms:created xsi:type="dcterms:W3CDTF">2013-08-20T08:08:13Z</dcterms:created>
  <dcterms:modified xsi:type="dcterms:W3CDTF">2013-08-28T09:37:33Z</dcterms:modified>
</cp:coreProperties>
</file>