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</a:t>
          </a:r>
          <a:r>
            <a:rPr lang="cs-CZ" sz="1000" smtClean="0"/>
            <a:t>VY_32_INOVACE_12_07   </a:t>
          </a:r>
          <a:r>
            <a:rPr lang="cs-CZ" sz="1000" dirty="0" smtClean="0"/>
            <a:t>Vyvození hlásky a písmene P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pro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04A848AE-9AF8-4067-A33F-485ECB53F527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EFF9534-C586-4541-AC7A-58DB1603634B}" type="presOf" srcId="{FFA013E9-5C5D-404D-8688-08171EA7A387}" destId="{E1DA18CB-4B0A-4D0C-9459-15C4B327891F}" srcOrd="0" destOrd="0" presId="urn:microsoft.com/office/officeart/2005/8/layout/target3"/>
    <dgm:cxn modelId="{31909F30-D4B1-49FB-94AE-8F6BC1B9C3D3}" type="presOf" srcId="{FFA013E9-5C5D-404D-8688-08171EA7A387}" destId="{359A210A-E8C9-4FD6-9BC7-434F4455A6B5}" srcOrd="1" destOrd="0" presId="urn:microsoft.com/office/officeart/2005/8/layout/target3"/>
    <dgm:cxn modelId="{CAD82543-9D00-4181-9936-2342A561C723}" type="presOf" srcId="{DAAD5A11-3EBC-47AE-AB1C-4F1B938732A7}" destId="{2D933DCE-BBEA-46A5-98BC-CA41A7DBB761}" srcOrd="0" destOrd="0" presId="urn:microsoft.com/office/officeart/2005/8/layout/target3"/>
    <dgm:cxn modelId="{7D8CB482-EDCE-4045-84D2-33E295DF6DE1}" type="presOf" srcId="{ABD4D77B-BA54-4DFB-A762-4C734220F9AA}" destId="{AAB7E4A6-9D01-402C-9D7A-6D30767F0B58}" srcOrd="0" destOrd="0" presId="urn:microsoft.com/office/officeart/2005/8/layout/target3"/>
    <dgm:cxn modelId="{206F5ED9-092D-43A7-9844-C861A489BF27}" type="presOf" srcId="{D9242A4C-F33A-42E2-BFA4-EC80805DCD32}" destId="{7DDB6D97-C311-42E1-B77C-B194BAE75773}" srcOrd="0" destOrd="0" presId="urn:microsoft.com/office/officeart/2005/8/layout/target3"/>
    <dgm:cxn modelId="{A5C15F5A-40C1-4A5C-ADE0-56F39EAD7583}" type="presOf" srcId="{ABD4D77B-BA54-4DFB-A762-4C734220F9AA}" destId="{A6703DA5-6D74-4C8B-9C82-31DC93531BC2}" srcOrd="1" destOrd="0" presId="urn:microsoft.com/office/officeart/2005/8/layout/target3"/>
    <dgm:cxn modelId="{6D018104-17DA-4E7D-A085-9314B5019A6F}" type="presOf" srcId="{1D895EAB-76A7-41C6-9C6C-7D303AD4C23C}" destId="{347D85BD-7382-4413-9298-D06CC996458A}" srcOrd="0" destOrd="0" presId="urn:microsoft.com/office/officeart/2005/8/layout/target3"/>
    <dgm:cxn modelId="{B112A377-6D54-4635-BA18-F7C2023F8803}" type="presOf" srcId="{A4836DAF-3E6B-4198-A089-B3C0D0384F2B}" destId="{36B74B1E-3C18-4C06-BA03-CB2EB266F8FF}" srcOrd="1" destOrd="0" presId="urn:microsoft.com/office/officeart/2005/8/layout/target3"/>
    <dgm:cxn modelId="{ADE7B47D-EF4F-440D-ADAD-03C3A291439F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8815E403-78DF-4919-B4A0-79697C1E3183}" type="presOf" srcId="{A4836DAF-3E6B-4198-A089-B3C0D0384F2B}" destId="{4F0AD45D-7E6A-4C4A-90DF-90E27C4B175D}" srcOrd="0" destOrd="0" presId="urn:microsoft.com/office/officeart/2005/8/layout/target3"/>
    <dgm:cxn modelId="{8844F3C6-708B-474B-AE24-6AF3D7007924}" type="presParOf" srcId="{2D933DCE-BBEA-46A5-98BC-CA41A7DBB761}" destId="{D3A73299-62A4-4767-8E25-C16133A0B902}" srcOrd="0" destOrd="0" presId="urn:microsoft.com/office/officeart/2005/8/layout/target3"/>
    <dgm:cxn modelId="{F2239DC0-BC5F-42B4-A358-197FCA90F506}" type="presParOf" srcId="{2D933DCE-BBEA-46A5-98BC-CA41A7DBB761}" destId="{EE30B2AF-DDC9-42DB-9092-5595C6257A57}" srcOrd="1" destOrd="0" presId="urn:microsoft.com/office/officeart/2005/8/layout/target3"/>
    <dgm:cxn modelId="{B2FEF0C6-0044-48AB-9980-CC2E7152D081}" type="presParOf" srcId="{2D933DCE-BBEA-46A5-98BC-CA41A7DBB761}" destId="{E1DA18CB-4B0A-4D0C-9459-15C4B327891F}" srcOrd="2" destOrd="0" presId="urn:microsoft.com/office/officeart/2005/8/layout/target3"/>
    <dgm:cxn modelId="{B4807648-C97B-4297-BF72-A4CAB867DC26}" type="presParOf" srcId="{2D933DCE-BBEA-46A5-98BC-CA41A7DBB761}" destId="{29996EEB-8589-4AED-9C98-E2204A026234}" srcOrd="3" destOrd="0" presId="urn:microsoft.com/office/officeart/2005/8/layout/target3"/>
    <dgm:cxn modelId="{821AC723-2B83-480A-8AAF-FE016814573B}" type="presParOf" srcId="{2D933DCE-BBEA-46A5-98BC-CA41A7DBB761}" destId="{056AE7B2-579D-40D1-A57C-4E33BFED76BE}" srcOrd="4" destOrd="0" presId="urn:microsoft.com/office/officeart/2005/8/layout/target3"/>
    <dgm:cxn modelId="{09293F18-784D-4E82-BEF4-9F194F534882}" type="presParOf" srcId="{2D933DCE-BBEA-46A5-98BC-CA41A7DBB761}" destId="{4F0AD45D-7E6A-4C4A-90DF-90E27C4B175D}" srcOrd="5" destOrd="0" presId="urn:microsoft.com/office/officeart/2005/8/layout/target3"/>
    <dgm:cxn modelId="{281F86F3-B101-4239-A930-FB2337F2FA0C}" type="presParOf" srcId="{2D933DCE-BBEA-46A5-98BC-CA41A7DBB761}" destId="{1804A346-BBD3-438B-AE0F-7BEBB1E2AF96}" srcOrd="6" destOrd="0" presId="urn:microsoft.com/office/officeart/2005/8/layout/target3"/>
    <dgm:cxn modelId="{1E11A011-76A0-4490-824B-010D12E61B85}" type="presParOf" srcId="{2D933DCE-BBEA-46A5-98BC-CA41A7DBB761}" destId="{60CB9877-708D-4C64-AA73-CFD3F3076BC2}" srcOrd="7" destOrd="0" presId="urn:microsoft.com/office/officeart/2005/8/layout/target3"/>
    <dgm:cxn modelId="{67F29366-B3FC-4398-AC4A-D8B6598B0382}" type="presParOf" srcId="{2D933DCE-BBEA-46A5-98BC-CA41A7DBB761}" destId="{347D85BD-7382-4413-9298-D06CC996458A}" srcOrd="8" destOrd="0" presId="urn:microsoft.com/office/officeart/2005/8/layout/target3"/>
    <dgm:cxn modelId="{DC7FF2EE-A2E6-4645-BE0B-87B2FA77AC1E}" type="presParOf" srcId="{2D933DCE-BBEA-46A5-98BC-CA41A7DBB761}" destId="{C4DD5B9C-4D9E-449D-A063-107A759DF3D1}" srcOrd="9" destOrd="0" presId="urn:microsoft.com/office/officeart/2005/8/layout/target3"/>
    <dgm:cxn modelId="{C7E79ADD-720F-420E-8977-5B09F892B391}" type="presParOf" srcId="{2D933DCE-BBEA-46A5-98BC-CA41A7DBB761}" destId="{CD515E15-5457-47F2-8109-A2A59D66C930}" srcOrd="10" destOrd="0" presId="urn:microsoft.com/office/officeart/2005/8/layout/target3"/>
    <dgm:cxn modelId="{9C886D48-6438-4713-ABE2-A01DE01D39E6}" type="presParOf" srcId="{2D933DCE-BBEA-46A5-98BC-CA41A7DBB761}" destId="{7DDB6D97-C311-42E1-B77C-B194BAE75773}" srcOrd="11" destOrd="0" presId="urn:microsoft.com/office/officeart/2005/8/layout/target3"/>
    <dgm:cxn modelId="{393B8B7C-5699-4C5F-9979-3C184B81236D}" type="presParOf" srcId="{2D933DCE-BBEA-46A5-98BC-CA41A7DBB761}" destId="{DE2B4424-17B1-4404-A13F-04051C43B79D}" srcOrd="12" destOrd="0" presId="urn:microsoft.com/office/officeart/2005/8/layout/target3"/>
    <dgm:cxn modelId="{E87BFEB0-16A3-427E-AAF1-68DF1C35FC09}" type="presParOf" srcId="{2D933DCE-BBEA-46A5-98BC-CA41A7DBB761}" destId="{555607BD-8A1D-4EBB-825A-8C74A1FB0FFC}" srcOrd="13" destOrd="0" presId="urn:microsoft.com/office/officeart/2005/8/layout/target3"/>
    <dgm:cxn modelId="{A95B44CD-1EE8-4666-B129-AC594FB4E0A6}" type="presParOf" srcId="{2D933DCE-BBEA-46A5-98BC-CA41A7DBB761}" destId="{AAB7E4A6-9D01-402C-9D7A-6D30767F0B58}" srcOrd="14" destOrd="0" presId="urn:microsoft.com/office/officeart/2005/8/layout/target3"/>
    <dgm:cxn modelId="{88C271F9-645E-4948-A4F3-38A46F1885B8}" type="presParOf" srcId="{2D933DCE-BBEA-46A5-98BC-CA41A7DBB761}" destId="{359A210A-E8C9-4FD6-9BC7-434F4455A6B5}" srcOrd="15" destOrd="0" presId="urn:microsoft.com/office/officeart/2005/8/layout/target3"/>
    <dgm:cxn modelId="{FA62880E-5A4C-4A3A-A701-ADF7ABEB6965}" type="presParOf" srcId="{2D933DCE-BBEA-46A5-98BC-CA41A7DBB761}" destId="{36B74B1E-3C18-4C06-BA03-CB2EB266F8FF}" srcOrd="16" destOrd="0" presId="urn:microsoft.com/office/officeart/2005/8/layout/target3"/>
    <dgm:cxn modelId="{850F15F9-C766-4B1A-BBBD-DE7215D26A53}" type="presParOf" srcId="{2D933DCE-BBEA-46A5-98BC-CA41A7DBB761}" destId="{94413E88-B296-45A5-9057-6B5765B63A8F}" srcOrd="17" destOrd="0" presId="urn:microsoft.com/office/officeart/2005/8/layout/target3"/>
    <dgm:cxn modelId="{273E5EA1-DF68-4B23-B7CF-35A6A3B2FDB4}" type="presParOf" srcId="{2D933DCE-BBEA-46A5-98BC-CA41A7DBB761}" destId="{5A434D34-FA65-40B0-A4CE-3A1E2B14A215}" srcOrd="18" destOrd="0" presId="urn:microsoft.com/office/officeart/2005/8/layout/target3"/>
    <dgm:cxn modelId="{DD37016A-D91F-4D6A-91BE-41ACB853887C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</a:t>
          </a:r>
          <a:r>
            <a:rPr lang="cs-CZ" sz="1000" kern="1200" smtClean="0"/>
            <a:t>VY_32_INOVACE_12_07   </a:t>
          </a:r>
          <a:r>
            <a:rPr lang="cs-CZ" sz="1000" kern="1200" dirty="0" smtClean="0"/>
            <a:t>Vyvození hlásky a písmene P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pro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427B976-AD78-4E28-B7B2-59E12B4A63B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0AB96B-28C2-47D7-9582-ACE64A50CA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3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7.jpeg"/><Relationship Id="rId7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8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hyperlink" Target="http://www.youtube.com/watch?v=oOakevsRed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%C3%A1v&amp;ex=1" TargetMode="External"/><Relationship Id="rId13" Type="http://schemas.openxmlformats.org/officeDocument/2006/relationships/hyperlink" Target="http://office.microsoft.com/cs-cz/images/results.aspx?qu=pes&amp;ex=1" TargetMode="External"/><Relationship Id="rId18" Type="http://schemas.openxmlformats.org/officeDocument/2006/relationships/hyperlink" Target="http://office.microsoft.com/cs-cz/images/results.aspx?qu=pytel&amp;ex=1" TargetMode="External"/><Relationship Id="rId3" Type="http://schemas.openxmlformats.org/officeDocument/2006/relationships/hyperlink" Target="http://christianbackgrounds.info/smile-pictures-wallpapers/" TargetMode="External"/><Relationship Id="rId7" Type="http://schemas.openxmlformats.org/officeDocument/2006/relationships/hyperlink" Target="http://office.microsoft.com/cs-cz/images/results.aspx?qu=penize&amp;ex=1" TargetMode="External"/><Relationship Id="rId12" Type="http://schemas.openxmlformats.org/officeDocument/2006/relationships/hyperlink" Target="http://office.microsoft.com/cs-cz/images/results.aspx?qu=had&amp;ex=1" TargetMode="External"/><Relationship Id="rId17" Type="http://schemas.openxmlformats.org/officeDocument/2006/relationships/hyperlink" Target="http://office.microsoft.com/cs-cz/images/results.aspx?qu=postel&amp;ex=1" TargetMode="External"/><Relationship Id="rId2" Type="http://schemas.openxmlformats.org/officeDocument/2006/relationships/hyperlink" Target="http://www.youtube.com/watch?v=oOakevsRedA" TargetMode="External"/><Relationship Id="rId16" Type="http://schemas.openxmlformats.org/officeDocument/2006/relationships/hyperlink" Target="http://office.microsoft.com/cs-cz/images/results.aspx?qu=rty&amp;ex=1" TargetMode="External"/><Relationship Id="rId20" Type="http://schemas.openxmlformats.org/officeDocument/2006/relationships/hyperlink" Target="http://office.microsoft.com/cs-cz/images/results.aspx?qu=opice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ila&amp;ex=1" TargetMode="External"/><Relationship Id="rId11" Type="http://schemas.openxmlformats.org/officeDocument/2006/relationships/hyperlink" Target="http://office.microsoft.com/cs-cz/images/results.aspx?qu=paprika&amp;ex=1" TargetMode="External"/><Relationship Id="rId5" Type="http://schemas.openxmlformats.org/officeDocument/2006/relationships/hyperlink" Target="http://office.microsoft.com/cs-cz/images/results.aspx?qu=pero&amp;ex=1" TargetMode="External"/><Relationship Id="rId15" Type="http://schemas.openxmlformats.org/officeDocument/2006/relationships/hyperlink" Target="http://office.microsoft.com/cs-cz/images/results.aspx?qu=princezna&amp;ex=1" TargetMode="External"/><Relationship Id="rId10" Type="http://schemas.openxmlformats.org/officeDocument/2006/relationships/hyperlink" Target="http://office.microsoft.com/cs-cz/images/results.aspx?qu=strom&amp;ex=1" TargetMode="External"/><Relationship Id="rId19" Type="http://schemas.openxmlformats.org/officeDocument/2006/relationships/hyperlink" Target="http://office.microsoft.com/cs-cz/images/results.aspx?qu=papou%C5%A1ek&amp;ex=1" TargetMode="External"/><Relationship Id="rId4" Type="http://schemas.openxmlformats.org/officeDocument/2006/relationships/hyperlink" Target="http://www.datakabinet.cz/cs/Vyukove-materialy-a-data/Jazyk-a-jazykova-komunikace/Obrazove-karty/Pismena-Pp.html" TargetMode="External"/><Relationship Id="rId9" Type="http://schemas.openxmlformats.org/officeDocument/2006/relationships/hyperlink" Target="http://office.microsoft.com/cs-cz/images/results.aspx?qu=m%C3%AD%C4%8D&amp;ex=1" TargetMode="External"/><Relationship Id="rId14" Type="http://schemas.openxmlformats.org/officeDocument/2006/relationships/hyperlink" Target="http://office.microsoft.com/cs-cz/images/results.aspx?qu=panenk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213992" y="3916288"/>
            <a:ext cx="6172200" cy="1894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1088475274"/>
              </p:ext>
            </p:extLst>
          </p:nvPr>
        </p:nvGraphicFramePr>
        <p:xfrm>
          <a:off x="323528" y="1052736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594" y="3767380"/>
            <a:ext cx="7848872" cy="2000264"/>
          </a:xfrm>
          <a:prstGeom prst="rect">
            <a:avLst/>
          </a:prstGeom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ANOTACE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materiál je určen pro žáky 1.ročníku</a:t>
            </a:r>
          </a:p>
          <a:p>
            <a:r>
              <a:rPr lang="cs-CZ" sz="2600" dirty="0" smtClean="0"/>
              <a:t>je určen pro práci na interaktivní tabuli</a:t>
            </a:r>
          </a:p>
          <a:p>
            <a:pPr>
              <a:buFont typeface="Arial" charset="0"/>
              <a:buChar char="•"/>
            </a:pPr>
            <a:r>
              <a:rPr lang="cs-CZ" sz="2600" dirty="0" smtClean="0"/>
              <a:t>seznámí žáky s hláskou p a jejím grafickým</a:t>
            </a:r>
          </a:p>
          <a:p>
            <a:pPr>
              <a:buFont typeface="Arial" charset="0"/>
              <a:buChar char="•"/>
            </a:pPr>
            <a:r>
              <a:rPr lang="cs-CZ" sz="2600" dirty="0" smtClean="0"/>
              <a:t> záznamem – malé a velké písmeno psací i tiskací</a:t>
            </a:r>
          </a:p>
          <a:p>
            <a:pPr>
              <a:buFont typeface="Arial" charset="0"/>
              <a:buChar char="•"/>
            </a:pPr>
            <a:r>
              <a:rPr lang="cs-CZ" sz="2600" dirty="0" smtClean="0"/>
              <a:t>žáci se učí motivační básničku</a:t>
            </a:r>
          </a:p>
          <a:p>
            <a:r>
              <a:rPr lang="cs-CZ" sz="2600" dirty="0" smtClean="0"/>
              <a:t>žáci hledají písmeno P,p ve slovech, obrázku</a:t>
            </a:r>
          </a:p>
          <a:p>
            <a:r>
              <a:rPr lang="cs-CZ" sz="2600" dirty="0" smtClean="0"/>
              <a:t>procvičují si tvar písmen p,P</a:t>
            </a:r>
          </a:p>
          <a:p>
            <a:r>
              <a:rPr lang="cs-CZ" sz="2600" dirty="0" smtClean="0"/>
              <a:t>materiál byl vytvořen a pilotován v prvním pololetí škol. roku 2012/2013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MH90019226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461485">
            <a:off x="2780460" y="4452300"/>
            <a:ext cx="1974581" cy="19745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Obrázek 4" descr="MH90021517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594219">
            <a:off x="5122820" y="4378954"/>
            <a:ext cx="1984982" cy="19849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6" name="Obrázek 5" descr="MH90029018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716466">
            <a:off x="3702067" y="2559067"/>
            <a:ext cx="1985835" cy="19858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7" name="Obrázek 6" descr="MH9004412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74157">
            <a:off x="3072092" y="488932"/>
            <a:ext cx="2051869" cy="20518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8" name="Obrázek 7" descr="MH90041164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20753653">
            <a:off x="6554244" y="2238695"/>
            <a:ext cx="2339901" cy="23399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9" name="Obrázek 8" descr="MH90035218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587538">
            <a:off x="373718" y="3092788"/>
            <a:ext cx="2497707" cy="249770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" name="Obrázek 9" descr="MH900441726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20934434">
            <a:off x="197333" y="197333"/>
            <a:ext cx="2271920" cy="22719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1" name="Obrázek 10" descr="MH900441314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846562">
            <a:off x="5517964" y="225885"/>
            <a:ext cx="2114967" cy="21149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2" name="TextovéPole 11"/>
          <p:cNvSpPr txBox="1"/>
          <p:nvPr/>
        </p:nvSpPr>
        <p:spPr>
          <a:xfrm>
            <a:off x="467544" y="2492896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Na jakou hlásku všechny obrázky začínají?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3573016"/>
            <a:ext cx="23042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002060"/>
                </a:solidFill>
              </a:rPr>
              <a:t>P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15616" y="2564904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Vymyslíš i jiná slova na hlásku P?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xit" presetSubtype="0" decel="10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13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2" grpId="1"/>
      <p:bldP spid="16" grpId="0"/>
      <p:bldP spid="16" grpId="1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1200" dirty="0"/>
          </a:p>
        </p:txBody>
      </p:sp>
      <p:pic>
        <p:nvPicPr>
          <p:cNvPr id="5" name="Zástupný symbol pro obsah 4" descr="man_pismena_pp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17242"/>
            <a:ext cx="4968552" cy="6840758"/>
          </a:xfrm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/>
              <a:t>Obtáhni si jednotlivé tvary a  vyzkoušej si písmena napsat.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P</a:t>
            </a:r>
            <a:r>
              <a:rPr lang="cs-CZ" sz="1600" dirty="0" smtClean="0"/>
              <a:t>_____________________________________________________________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  <a:p>
            <a:pPr>
              <a:buNone/>
            </a:pPr>
            <a:r>
              <a:rPr lang="cs-CZ" sz="1800" dirty="0" smtClean="0"/>
              <a:t>p</a:t>
            </a:r>
            <a:r>
              <a:rPr lang="cs-CZ" sz="1600" dirty="0" smtClean="0"/>
              <a:t>_____________________________________________________________</a:t>
            </a:r>
          </a:p>
          <a:p>
            <a:pPr>
              <a:buNone/>
            </a:pPr>
            <a:endParaRPr lang="cs-CZ" sz="19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1900" b="1" dirty="0" smtClean="0">
                <a:solidFill>
                  <a:srgbClr val="FF0000"/>
                </a:solidFill>
              </a:rPr>
              <a:t>Opakuj:</a:t>
            </a:r>
            <a:endParaRPr lang="cs-CZ" sz="1900" b="1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P  M   L  S</a:t>
            </a:r>
            <a:r>
              <a:rPr lang="cs-CZ" sz="1600" dirty="0" smtClean="0"/>
              <a:t>________________________________________________________</a:t>
            </a:r>
          </a:p>
          <a:p>
            <a:pPr>
              <a:buNone/>
            </a:pPr>
            <a:endParaRPr lang="cs-CZ" sz="1600" dirty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  <a:p>
            <a:pPr>
              <a:buNone/>
            </a:pPr>
            <a:r>
              <a:rPr lang="cs-CZ" sz="1800" dirty="0" smtClean="0"/>
              <a:t>p m l  s</a:t>
            </a:r>
            <a:r>
              <a:rPr lang="cs-CZ" sz="1600" dirty="0" smtClean="0"/>
              <a:t>__________________________________________________________</a:t>
            </a:r>
            <a:endParaRPr lang="cs-CZ" sz="16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1200" dirty="0" smtClean="0"/>
              <a:t> </a:t>
            </a:r>
            <a:r>
              <a:rPr lang="cs-CZ" sz="2400" b="1" dirty="0" smtClean="0"/>
              <a:t>Nauč se s Dorotkou básničku. Podtrhni v básničce  písmeno P,p.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996952"/>
            <a:ext cx="48245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Petr se pyšní,</a:t>
            </a:r>
          </a:p>
          <a:p>
            <a:pPr>
              <a:buNone/>
            </a:pPr>
            <a:r>
              <a:rPr lang="cs-CZ" sz="2000" b="1" dirty="0" smtClean="0"/>
              <a:t>že má doma páva.</a:t>
            </a:r>
          </a:p>
          <a:p>
            <a:pPr>
              <a:buNone/>
            </a:pPr>
            <a:r>
              <a:rPr lang="cs-CZ" sz="2000" b="1" dirty="0" smtClean="0"/>
              <a:t>Páv je krásný pták</a:t>
            </a:r>
          </a:p>
          <a:p>
            <a:pPr>
              <a:buNone/>
            </a:pPr>
            <a:r>
              <a:rPr lang="cs-CZ" sz="2000" b="1" dirty="0" smtClean="0"/>
              <a:t>a Petr Petrušce paví pírka dává.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2996952"/>
            <a:ext cx="54360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/>
              <a:t>etr se </a:t>
            </a:r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/>
              <a:t>yšní,</a:t>
            </a:r>
          </a:p>
          <a:p>
            <a:pPr>
              <a:buNone/>
            </a:pPr>
            <a:r>
              <a:rPr lang="cs-CZ" sz="2000" b="1" dirty="0" smtClean="0"/>
              <a:t>že má doma </a:t>
            </a:r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/>
              <a:t>áva.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/>
              <a:t>áv je krásný </a:t>
            </a:r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/>
              <a:t>ták</a:t>
            </a:r>
          </a:p>
          <a:p>
            <a:pPr>
              <a:buNone/>
            </a:pPr>
            <a:r>
              <a:rPr lang="cs-CZ" sz="2000" b="1" dirty="0" smtClean="0"/>
              <a:t>a </a:t>
            </a:r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/>
              <a:t>etr </a:t>
            </a:r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/>
              <a:t>etrušce </a:t>
            </a:r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/>
              <a:t>aví </a:t>
            </a:r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/>
              <a:t>írka dává.</a:t>
            </a:r>
          </a:p>
          <a:p>
            <a:endParaRPr lang="cs-CZ" sz="2000" dirty="0"/>
          </a:p>
        </p:txBody>
      </p:sp>
      <p:pic>
        <p:nvPicPr>
          <p:cNvPr id="8" name="Obrázek 7" descr="MH9004247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925058">
            <a:off x="4614068" y="2030908"/>
            <a:ext cx="3754074" cy="375407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xit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34400" cy="758952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Čti s Dorotkou  a pak samostatně.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268760"/>
            <a:ext cx="8503920" cy="5589240"/>
          </a:xfrm>
        </p:spPr>
        <p:txBody>
          <a:bodyPr spcCol="1188000">
            <a:normAutofit fontScale="55000" lnSpcReduction="20000"/>
          </a:bodyPr>
          <a:lstStyle/>
          <a:p>
            <a:pPr algn="ctr">
              <a:buNone/>
            </a:pPr>
            <a:endParaRPr lang="cs-CZ" sz="2800" b="1" dirty="0" smtClean="0"/>
          </a:p>
          <a:p>
            <a:pPr lvl="2" algn="just">
              <a:lnSpc>
                <a:spcPct val="120000"/>
              </a:lnSpc>
              <a:buNone/>
            </a:pPr>
            <a:r>
              <a:rPr lang="cs-CZ" sz="6400" b="1" dirty="0" smtClean="0"/>
              <a:t>P    s   P    m   </a:t>
            </a:r>
            <a:r>
              <a:rPr lang="cs-CZ" sz="6400" b="1" dirty="0" err="1" smtClean="0"/>
              <a:t>M</a:t>
            </a:r>
            <a:r>
              <a:rPr lang="cs-CZ" sz="6400" b="1" dirty="0" smtClean="0"/>
              <a:t>    l   s   p    L     S</a:t>
            </a:r>
          </a:p>
          <a:p>
            <a:pPr lvl="2" algn="just">
              <a:lnSpc>
                <a:spcPct val="120000"/>
              </a:lnSpc>
              <a:buNone/>
            </a:pPr>
            <a:endParaRPr lang="cs-CZ" sz="6400" b="1" dirty="0" smtClean="0"/>
          </a:p>
          <a:p>
            <a:pPr lvl="2" algn="just">
              <a:lnSpc>
                <a:spcPct val="120000"/>
              </a:lnSpc>
              <a:buNone/>
            </a:pPr>
            <a:endParaRPr lang="cs-CZ" sz="6400" b="1" dirty="0"/>
          </a:p>
          <a:p>
            <a:pPr lvl="2" algn="just">
              <a:lnSpc>
                <a:spcPct val="120000"/>
              </a:lnSpc>
              <a:buNone/>
            </a:pPr>
            <a:r>
              <a:rPr lang="cs-CZ" sz="6400" b="1" dirty="0" smtClean="0"/>
              <a:t>S   m     </a:t>
            </a:r>
            <a:r>
              <a:rPr lang="cs-CZ" sz="6400" b="1" dirty="0" err="1" smtClean="0"/>
              <a:t>M</a:t>
            </a:r>
            <a:r>
              <a:rPr lang="cs-CZ" sz="6400" b="1" dirty="0" smtClean="0"/>
              <a:t>    p   L   P    l    s   p   </a:t>
            </a:r>
            <a:r>
              <a:rPr lang="cs-CZ" sz="6400" b="1" dirty="0" err="1" smtClean="0"/>
              <a:t>P</a:t>
            </a:r>
            <a:endParaRPr lang="cs-CZ" sz="6400" b="1" dirty="0" smtClean="0"/>
          </a:p>
          <a:p>
            <a:pPr lvl="2" algn="just">
              <a:lnSpc>
                <a:spcPct val="120000"/>
              </a:lnSpc>
              <a:buNone/>
            </a:pPr>
            <a:endParaRPr lang="cs-CZ" sz="6400" b="1" dirty="0" smtClean="0"/>
          </a:p>
          <a:p>
            <a:pPr lvl="2" algn="just">
              <a:lnSpc>
                <a:spcPct val="120000"/>
              </a:lnSpc>
              <a:buNone/>
            </a:pPr>
            <a:endParaRPr lang="cs-CZ" sz="6400" b="1" dirty="0"/>
          </a:p>
          <a:p>
            <a:pPr lvl="2" algn="just">
              <a:lnSpc>
                <a:spcPct val="120000"/>
              </a:lnSpc>
              <a:buNone/>
            </a:pPr>
            <a:r>
              <a:rPr lang="cs-CZ" sz="6400" b="1" dirty="0" smtClean="0"/>
              <a:t>P   m    </a:t>
            </a:r>
            <a:r>
              <a:rPr lang="cs-CZ" sz="6400" b="1" dirty="0" err="1" smtClean="0"/>
              <a:t>M</a:t>
            </a:r>
            <a:r>
              <a:rPr lang="cs-CZ" sz="6400" b="1" dirty="0" smtClean="0"/>
              <a:t>   p   s   M    p   S    L   </a:t>
            </a:r>
            <a:r>
              <a:rPr lang="cs-CZ" sz="6400" b="1" dirty="0" err="1" smtClean="0"/>
              <a:t>l</a:t>
            </a:r>
            <a:endParaRPr lang="cs-CZ" sz="6400" b="1" dirty="0" smtClean="0"/>
          </a:p>
          <a:p>
            <a:pPr algn="ctr"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 </a:t>
            </a:r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>Pojmenuj obrázek a pod obrázek označ slabiky. Zapiš písmeno P do správného políčka na mřížce.</a:t>
            </a: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43808" y="198884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843808" y="306896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843808" y="4005064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43808" y="515719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843808" y="602128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Obrázek 9" descr="MH90029018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412776"/>
            <a:ext cx="936104" cy="936104"/>
          </a:xfrm>
          <a:prstGeom prst="rect">
            <a:avLst/>
          </a:prstGeom>
        </p:spPr>
      </p:pic>
      <p:pic>
        <p:nvPicPr>
          <p:cNvPr id="11" name="Obrázek 10" descr="MH90019226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4365104"/>
            <a:ext cx="1115616" cy="1115616"/>
          </a:xfrm>
          <a:prstGeom prst="rect">
            <a:avLst/>
          </a:prstGeom>
        </p:spPr>
      </p:pic>
      <p:pic>
        <p:nvPicPr>
          <p:cNvPr id="12" name="Obrázek 11" descr="MH90035986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331640" y="2276872"/>
            <a:ext cx="1020113" cy="1080120"/>
          </a:xfrm>
          <a:prstGeom prst="rect">
            <a:avLst/>
          </a:prstGeom>
        </p:spPr>
      </p:pic>
      <p:pic>
        <p:nvPicPr>
          <p:cNvPr id="13" name="Obrázek 12" descr="MH90043884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79512" y="3356992"/>
            <a:ext cx="961822" cy="1080120"/>
          </a:xfrm>
          <a:prstGeom prst="rect">
            <a:avLst/>
          </a:prstGeom>
        </p:spPr>
      </p:pic>
      <p:pic>
        <p:nvPicPr>
          <p:cNvPr id="15" name="Obrázek 14" descr="MH90041164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9512" y="5373216"/>
            <a:ext cx="1259632" cy="1008112"/>
          </a:xfrm>
          <a:prstGeom prst="rect">
            <a:avLst/>
          </a:prstGeom>
        </p:spPr>
      </p:pic>
      <p:sp>
        <p:nvSpPr>
          <p:cNvPr id="17" name="Vývojový diagram: spojka 16"/>
          <p:cNvSpPr/>
          <p:nvPr/>
        </p:nvSpPr>
        <p:spPr>
          <a:xfrm>
            <a:off x="1403648" y="3429000"/>
            <a:ext cx="216024" cy="288032"/>
          </a:xfrm>
          <a:prstGeom prst="flowChartConnector">
            <a:avLst/>
          </a:prstGeom>
          <a:solidFill>
            <a:schemeClr val="accent2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683568" y="2420888"/>
            <a:ext cx="216024" cy="288032"/>
          </a:xfrm>
          <a:prstGeom prst="flowChartConnector">
            <a:avLst/>
          </a:prstGeom>
          <a:solidFill>
            <a:schemeClr val="accent2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323528" y="2420888"/>
            <a:ext cx="216024" cy="288032"/>
          </a:xfrm>
          <a:prstGeom prst="flowChartConnector">
            <a:avLst/>
          </a:prstGeom>
          <a:solidFill>
            <a:schemeClr val="accent2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1979712" y="3429000"/>
            <a:ext cx="216024" cy="288032"/>
          </a:xfrm>
          <a:prstGeom prst="flowChartConnector">
            <a:avLst/>
          </a:prstGeom>
          <a:solidFill>
            <a:schemeClr val="accent2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1691680" y="3429000"/>
            <a:ext cx="216024" cy="288032"/>
          </a:xfrm>
          <a:prstGeom prst="flowChartConnector">
            <a:avLst/>
          </a:prstGeom>
          <a:solidFill>
            <a:schemeClr val="accent2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395536" y="4509120"/>
            <a:ext cx="216024" cy="288032"/>
          </a:xfrm>
          <a:prstGeom prst="flowChartConnector">
            <a:avLst/>
          </a:prstGeom>
          <a:solidFill>
            <a:schemeClr val="accent2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683568" y="4509120"/>
            <a:ext cx="216024" cy="288032"/>
          </a:xfrm>
          <a:prstGeom prst="flowChartConnector">
            <a:avLst/>
          </a:prstGeom>
          <a:solidFill>
            <a:schemeClr val="accent2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755576" y="6381328"/>
            <a:ext cx="216024" cy="288032"/>
          </a:xfrm>
          <a:prstGeom prst="flowChartConnector">
            <a:avLst/>
          </a:prstGeom>
          <a:solidFill>
            <a:schemeClr val="accent2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2123728" y="5589240"/>
            <a:ext cx="216024" cy="288032"/>
          </a:xfrm>
          <a:prstGeom prst="flowChartConnector">
            <a:avLst/>
          </a:prstGeom>
          <a:solidFill>
            <a:schemeClr val="accent2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1763688" y="5589240"/>
            <a:ext cx="216024" cy="288032"/>
          </a:xfrm>
          <a:prstGeom prst="flowChartConnector">
            <a:avLst/>
          </a:prstGeom>
          <a:solidFill>
            <a:schemeClr val="accent2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1475656" y="5589240"/>
            <a:ext cx="216024" cy="288032"/>
          </a:xfrm>
          <a:prstGeom prst="flowChartConnector">
            <a:avLst/>
          </a:prstGeom>
          <a:solidFill>
            <a:schemeClr val="accent2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444208" y="400506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27984" y="306896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347864" y="198884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572000" y="515719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515719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635896" y="602128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/>
      <p:bldP spid="30" grpId="0"/>
      <p:bldP spid="31" grpId="0"/>
      <p:bldP spid="32" grpId="0"/>
      <p:bldP spid="33" grpId="0"/>
      <p:bldP spid="3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34400" cy="758952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Umíš poradit Dorotce?</a:t>
            </a:r>
            <a:br>
              <a:rPr lang="cs-CZ" sz="2400" b="1" dirty="0" smtClean="0"/>
            </a:br>
            <a:r>
              <a:rPr lang="cs-CZ" sz="2400" b="1" dirty="0" smtClean="0"/>
              <a:t>Proč  jsou v rámečku právě takové obrázky?</a:t>
            </a:r>
            <a:endParaRPr lang="cs-CZ" sz="2400" b="1" dirty="0"/>
          </a:p>
        </p:txBody>
      </p:sp>
      <p:pic>
        <p:nvPicPr>
          <p:cNvPr id="8" name="Obrázek 7" descr="MH9003557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853844">
            <a:off x="2410177" y="1267176"/>
            <a:ext cx="1324083" cy="13240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MH9004133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727672">
            <a:off x="7633819" y="3864624"/>
            <a:ext cx="1355312" cy="14067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 descr="MH90041164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917766">
            <a:off x="5518104" y="1350769"/>
            <a:ext cx="1348762" cy="13487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Obrázek 12" descr="MH90041164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20771359">
            <a:off x="119859" y="3908899"/>
            <a:ext cx="1142576" cy="11425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6588224" y="234888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 princezna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13285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  panenka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64288" y="558924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     paprika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-396552" y="530120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</a:t>
            </a:r>
            <a:r>
              <a:rPr lang="cs-CZ" sz="2400" b="1" dirty="0" smtClean="0">
                <a:solidFill>
                  <a:srgbClr val="C00000"/>
                </a:solidFill>
              </a:rPr>
              <a:t>pes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03648" y="2924944"/>
            <a:ext cx="6120680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strom                          míč                             had</a:t>
            </a:r>
            <a:endParaRPr lang="cs-CZ" dirty="0"/>
          </a:p>
        </p:txBody>
      </p:sp>
      <p:pic>
        <p:nvPicPr>
          <p:cNvPr id="6" name="Obrázek 5" descr="MH90008390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21318296">
            <a:off x="5503926" y="3640846"/>
            <a:ext cx="1728192" cy="17281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MH90037110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747214">
            <a:off x="3644056" y="3797199"/>
            <a:ext cx="1584176" cy="1584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MH900069883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21374983">
            <a:off x="1668635" y="3693986"/>
            <a:ext cx="1547813" cy="15478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JSI ŠIKULKA!!!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899592" y="5589240"/>
            <a:ext cx="615264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si se mnou !!!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Veselý obličej 4">
            <a:hlinkClick r:id="rId2"/>
          </p:cNvPr>
          <p:cNvSpPr/>
          <p:nvPr/>
        </p:nvSpPr>
        <p:spPr>
          <a:xfrm>
            <a:off x="7164288" y="5589240"/>
            <a:ext cx="648072" cy="648072"/>
          </a:xfrm>
          <a:prstGeom prst="smileyFace">
            <a:avLst/>
          </a:prstGeom>
          <a:solidFill>
            <a:schemeClr val="accent2"/>
          </a:solidFill>
          <a:ln w="603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Zástupný symbol pro obsah 4" descr="Obrázek1.gif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475656" y="1196752"/>
            <a:ext cx="6092927" cy="4572000"/>
          </a:xfrm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100" dirty="0" smtClean="0">
                <a:solidFill>
                  <a:srgbClr val="00B0F0"/>
                </a:solidFill>
              </a:rPr>
              <a:t>archiv autora</a:t>
            </a:r>
          </a:p>
          <a:p>
            <a:r>
              <a:rPr lang="cs-CZ" sz="1100" dirty="0" smtClean="0">
                <a:solidFill>
                  <a:srgbClr val="00B0F0"/>
                </a:solidFill>
                <a:hlinkClick r:id="rId2"/>
              </a:rPr>
              <a:t>http://www.</a:t>
            </a:r>
            <a:r>
              <a:rPr lang="cs-CZ" sz="1100" dirty="0" err="1" smtClean="0">
                <a:solidFill>
                  <a:srgbClr val="00B0F0"/>
                </a:solidFill>
                <a:hlinkClick r:id="rId2"/>
              </a:rPr>
              <a:t>youtube.com</a:t>
            </a:r>
            <a:r>
              <a:rPr lang="cs-CZ" sz="1100" dirty="0" smtClean="0">
                <a:solidFill>
                  <a:srgbClr val="00B0F0"/>
                </a:solidFill>
                <a:hlinkClick r:id="rId2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2"/>
              </a:rPr>
              <a:t>watch</a:t>
            </a:r>
            <a:r>
              <a:rPr lang="cs-CZ" sz="1100" dirty="0" smtClean="0">
                <a:solidFill>
                  <a:srgbClr val="00B0F0"/>
                </a:solidFill>
                <a:hlinkClick r:id="rId2"/>
              </a:rPr>
              <a:t>?v=</a:t>
            </a:r>
            <a:r>
              <a:rPr lang="cs-CZ" sz="1100" dirty="0" err="1" smtClean="0">
                <a:solidFill>
                  <a:srgbClr val="00B0F0"/>
                </a:solidFill>
                <a:hlinkClick r:id="rId2"/>
              </a:rPr>
              <a:t>oOakevsRedA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hlinkClick r:id="rId3"/>
              </a:rPr>
              <a:t>http://christianbackgrounds.info/smile-pictures-wallpapers/</a:t>
            </a:r>
            <a:endParaRPr lang="cs-CZ" sz="1100" dirty="0" smtClean="0"/>
          </a:p>
          <a:p>
            <a:r>
              <a:rPr lang="cs-CZ" sz="1100" dirty="0" smtClean="0">
                <a:solidFill>
                  <a:srgbClr val="00B0F0"/>
                </a:solidFill>
                <a:hlinkClick r:id="rId4"/>
              </a:rPr>
              <a:t>http://www.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datakabinet.cz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Vyukove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materialy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-a-data/Jazyk-a-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jazykova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-komunikace/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Obrazove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-karty/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Pismena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Pp.html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5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=pero&amp;ex=1#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:MC900441726|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6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=pila&amp;ex=1#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:MC900441280|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7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=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penize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&amp;ex=1#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:MC900441314|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8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=p%C3%A1v&amp;ex=1#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:MC900424704|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9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=m%C3%AD%C4%8D&amp;ex=1#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:MC900371102|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=strom&amp;ex=1#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:MC900069883|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=paprika&amp;ex=1#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:MC900413320|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=had&amp;ex=1#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:MC900083908|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=pes&amp;ex=1#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:MC900411640|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=panenka&amp;ex=1#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:MC900355711|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=princezna&amp;ex=1#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:MC900411644|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=rty&amp;ex=1#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:MC900290188|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=postel&amp;ex=1#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:MC900089992|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=pytel&amp;ex=1#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:MC900352182|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=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papou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%C5%A1ek&amp;ex=1#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:MC900192267|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=opice&amp;ex=1#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:MC900359861|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</a:rPr>
              <a:t>cs</a:t>
            </a:r>
            <a:r>
              <a:rPr lang="cs-CZ" sz="1100" dirty="0" smtClean="0">
                <a:solidFill>
                  <a:srgbClr val="00B0F0"/>
                </a:solidFill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</a:rPr>
              <a:t>cz</a:t>
            </a:r>
            <a:r>
              <a:rPr lang="cs-CZ" sz="1100" dirty="0" smtClean="0">
                <a:solidFill>
                  <a:srgbClr val="00B0F0"/>
                </a:solidFill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</a:rPr>
              <a:t>qu</a:t>
            </a:r>
            <a:r>
              <a:rPr lang="cs-CZ" sz="1100" dirty="0" smtClean="0">
                <a:solidFill>
                  <a:srgbClr val="00B0F0"/>
                </a:solidFill>
              </a:rPr>
              <a:t>=kapr&amp;ex=1#</a:t>
            </a:r>
            <a:r>
              <a:rPr lang="cs-CZ" sz="1100" dirty="0" err="1" smtClean="0">
                <a:solidFill>
                  <a:srgbClr val="00B0F0"/>
                </a:solidFill>
              </a:rPr>
              <a:t>ai</a:t>
            </a:r>
            <a:r>
              <a:rPr lang="cs-CZ" sz="1100" dirty="0" smtClean="0">
                <a:solidFill>
                  <a:srgbClr val="00B0F0"/>
                </a:solidFill>
              </a:rPr>
              <a:t>:MC900438840|</a:t>
            </a:r>
            <a:r>
              <a:rPr lang="cs-CZ" sz="1100" dirty="0" err="1" smtClean="0">
                <a:solidFill>
                  <a:srgbClr val="00B0F0"/>
                </a:solidFill>
              </a:rPr>
              <a:t>mt</a:t>
            </a:r>
            <a:r>
              <a:rPr lang="cs-CZ" sz="1100" dirty="0" smtClean="0">
                <a:solidFill>
                  <a:srgbClr val="00B0F0"/>
                </a:solidFill>
              </a:rPr>
              <a:t>:1|</a:t>
            </a:r>
          </a:p>
          <a:p>
            <a:endParaRPr lang="cs-CZ" sz="1100" dirty="0" smtClean="0">
              <a:solidFill>
                <a:srgbClr val="00B0F0"/>
              </a:solidFill>
            </a:endParaRPr>
          </a:p>
          <a:p>
            <a:endParaRPr lang="cs-CZ" sz="1100" dirty="0" smtClean="0">
              <a:solidFill>
                <a:srgbClr val="00B0F0"/>
              </a:solidFill>
            </a:endParaRPr>
          </a:p>
          <a:p>
            <a:endParaRPr lang="cs-CZ" sz="1100" dirty="0" smtClean="0">
              <a:solidFill>
                <a:srgbClr val="00B0F0"/>
              </a:solidFill>
            </a:endParaRPr>
          </a:p>
          <a:p>
            <a:endParaRPr lang="cs-CZ" sz="1100" dirty="0" smtClean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162</TotalTime>
  <Words>366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Snímek 1</vt:lpstr>
      <vt:lpstr>ANOTACE</vt:lpstr>
      <vt:lpstr>Snímek 3</vt:lpstr>
      <vt:lpstr>Snímek 4</vt:lpstr>
      <vt:lpstr>Obtáhni si jednotlivé tvary a  vyzkoušej si písmena napsat.</vt:lpstr>
      <vt:lpstr> Nauč se s Dorotkou básničku. Podtrhni v básničce  písmeno P,p.</vt:lpstr>
      <vt:lpstr>Čti s Dorotkou  a pak samostatně.</vt:lpstr>
      <vt:lpstr>Pojmenuj obrázek a pod obrázek označ slabiky. Zapiš písmeno P do správného políčka na mřížce. </vt:lpstr>
      <vt:lpstr>Umíš poradit Dorotce? Proč  jsou v rámečku právě takové obrázky?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RADEK</cp:lastModifiedBy>
  <cp:revision>26</cp:revision>
  <dcterms:created xsi:type="dcterms:W3CDTF">2012-07-26T18:43:31Z</dcterms:created>
  <dcterms:modified xsi:type="dcterms:W3CDTF">2013-08-27T18:11:24Z</dcterms:modified>
</cp:coreProperties>
</file>