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000" smtClean="0"/>
            <a:t>VY_32_INOVACE_12_06   </a:t>
          </a:r>
          <a:r>
            <a:rPr lang="cs-CZ" sz="1000" dirty="0" smtClean="0"/>
            <a:t>Vyvození hlásky a písmene S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7CCE43F2-9AE7-425D-9A83-65178DBA7F8E}" type="presOf" srcId="{FFA013E9-5C5D-404D-8688-08171EA7A387}" destId="{E1DA18CB-4B0A-4D0C-9459-15C4B327891F}" srcOrd="0" destOrd="0" presId="urn:microsoft.com/office/officeart/2005/8/layout/target3"/>
    <dgm:cxn modelId="{561AF842-7062-4F9D-92ED-80DF950D1F6F}" type="presOf" srcId="{FFA013E9-5C5D-404D-8688-08171EA7A387}" destId="{359A210A-E8C9-4FD6-9BC7-434F4455A6B5}" srcOrd="1" destOrd="0" presId="urn:microsoft.com/office/officeart/2005/8/layout/target3"/>
    <dgm:cxn modelId="{FF017705-7EC3-4DCE-8B65-BCA9A7CF7FAF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9A3E8A7-2084-4A3C-ACDD-4CED96D5591F}" type="presOf" srcId="{ABD4D77B-BA54-4DFB-A762-4C734220F9AA}" destId="{AAB7E4A6-9D01-402C-9D7A-6D30767F0B58}" srcOrd="0" destOrd="0" presId="urn:microsoft.com/office/officeart/2005/8/layout/target3"/>
    <dgm:cxn modelId="{A83D54E1-3863-4E2D-AD03-609B3BC4C00A}" type="presOf" srcId="{A4836DAF-3E6B-4198-A089-B3C0D0384F2B}" destId="{4F0AD45D-7E6A-4C4A-90DF-90E27C4B175D}" srcOrd="0" destOrd="0" presId="urn:microsoft.com/office/officeart/2005/8/layout/target3"/>
    <dgm:cxn modelId="{4CA6361A-D16B-4492-9F76-065F80DA09B5}" type="presOf" srcId="{D9242A4C-F33A-42E2-BFA4-EC80805DCD32}" destId="{5A434D34-FA65-40B0-A4CE-3A1E2B14A215}" srcOrd="1" destOrd="0" presId="urn:microsoft.com/office/officeart/2005/8/layout/target3"/>
    <dgm:cxn modelId="{3C206910-581C-425A-83F7-A076B1F4D326}" type="presOf" srcId="{1D895EAB-76A7-41C6-9C6C-7D303AD4C23C}" destId="{94413E88-B296-45A5-9057-6B5765B63A8F}" srcOrd="1" destOrd="0" presId="urn:microsoft.com/office/officeart/2005/8/layout/target3"/>
    <dgm:cxn modelId="{29823B01-626F-4C20-8F06-B04741AC0DD2}" type="presOf" srcId="{1D895EAB-76A7-41C6-9C6C-7D303AD4C23C}" destId="{347D85BD-7382-4413-9298-D06CC996458A}" srcOrd="0" destOrd="0" presId="urn:microsoft.com/office/officeart/2005/8/layout/target3"/>
    <dgm:cxn modelId="{ED23736C-1DCB-4CCE-B657-FA13A4B6E071}" type="presOf" srcId="{D9242A4C-F33A-42E2-BFA4-EC80805DCD32}" destId="{7DDB6D97-C311-42E1-B77C-B194BAE75773}" srcOrd="0" destOrd="0" presId="urn:microsoft.com/office/officeart/2005/8/layout/target3"/>
    <dgm:cxn modelId="{3CB57CB8-80A3-4BF6-B0AA-CBEC1A0BA09B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A9D211A-4C0D-4754-B66B-68FE8472D90B}" type="presOf" srcId="{A4836DAF-3E6B-4198-A089-B3C0D0384F2B}" destId="{36B74B1E-3C18-4C06-BA03-CB2EB266F8FF}" srcOrd="1" destOrd="0" presId="urn:microsoft.com/office/officeart/2005/8/layout/target3"/>
    <dgm:cxn modelId="{DB5047FC-581A-438F-A1F3-CDF8D9798596}" type="presParOf" srcId="{2D933DCE-BBEA-46A5-98BC-CA41A7DBB761}" destId="{D3A73299-62A4-4767-8E25-C16133A0B902}" srcOrd="0" destOrd="0" presId="urn:microsoft.com/office/officeart/2005/8/layout/target3"/>
    <dgm:cxn modelId="{B1A016FF-0659-4BF9-805D-2FFE54832861}" type="presParOf" srcId="{2D933DCE-BBEA-46A5-98BC-CA41A7DBB761}" destId="{EE30B2AF-DDC9-42DB-9092-5595C6257A57}" srcOrd="1" destOrd="0" presId="urn:microsoft.com/office/officeart/2005/8/layout/target3"/>
    <dgm:cxn modelId="{DD64B8A2-F3DB-4958-B045-D75DCB06FC25}" type="presParOf" srcId="{2D933DCE-BBEA-46A5-98BC-CA41A7DBB761}" destId="{E1DA18CB-4B0A-4D0C-9459-15C4B327891F}" srcOrd="2" destOrd="0" presId="urn:microsoft.com/office/officeart/2005/8/layout/target3"/>
    <dgm:cxn modelId="{97C60940-F7DA-44D2-9B54-FD270DB3FA5D}" type="presParOf" srcId="{2D933DCE-BBEA-46A5-98BC-CA41A7DBB761}" destId="{29996EEB-8589-4AED-9C98-E2204A026234}" srcOrd="3" destOrd="0" presId="urn:microsoft.com/office/officeart/2005/8/layout/target3"/>
    <dgm:cxn modelId="{A01547F3-9A71-48AD-B68E-1E5F9DA479B1}" type="presParOf" srcId="{2D933DCE-BBEA-46A5-98BC-CA41A7DBB761}" destId="{056AE7B2-579D-40D1-A57C-4E33BFED76BE}" srcOrd="4" destOrd="0" presId="urn:microsoft.com/office/officeart/2005/8/layout/target3"/>
    <dgm:cxn modelId="{663CE16A-A295-4CF7-8ED2-87C40E4FA5B8}" type="presParOf" srcId="{2D933DCE-BBEA-46A5-98BC-CA41A7DBB761}" destId="{4F0AD45D-7E6A-4C4A-90DF-90E27C4B175D}" srcOrd="5" destOrd="0" presId="urn:microsoft.com/office/officeart/2005/8/layout/target3"/>
    <dgm:cxn modelId="{F7F47111-C4B7-4800-A748-8E314EBACAE7}" type="presParOf" srcId="{2D933DCE-BBEA-46A5-98BC-CA41A7DBB761}" destId="{1804A346-BBD3-438B-AE0F-7BEBB1E2AF96}" srcOrd="6" destOrd="0" presId="urn:microsoft.com/office/officeart/2005/8/layout/target3"/>
    <dgm:cxn modelId="{B8A301B2-A4DA-43B0-9E9B-5322C5AB1D75}" type="presParOf" srcId="{2D933DCE-BBEA-46A5-98BC-CA41A7DBB761}" destId="{60CB9877-708D-4C64-AA73-CFD3F3076BC2}" srcOrd="7" destOrd="0" presId="urn:microsoft.com/office/officeart/2005/8/layout/target3"/>
    <dgm:cxn modelId="{AE691B92-2BE4-4AB1-A2CE-ADCA8088C331}" type="presParOf" srcId="{2D933DCE-BBEA-46A5-98BC-CA41A7DBB761}" destId="{347D85BD-7382-4413-9298-D06CC996458A}" srcOrd="8" destOrd="0" presId="urn:microsoft.com/office/officeart/2005/8/layout/target3"/>
    <dgm:cxn modelId="{C29FDFB8-4971-497C-9C8A-D2AA5AD8185A}" type="presParOf" srcId="{2D933DCE-BBEA-46A5-98BC-CA41A7DBB761}" destId="{C4DD5B9C-4D9E-449D-A063-107A759DF3D1}" srcOrd="9" destOrd="0" presId="urn:microsoft.com/office/officeart/2005/8/layout/target3"/>
    <dgm:cxn modelId="{13A1EE6B-C24C-4B64-9427-5DAA5990F095}" type="presParOf" srcId="{2D933DCE-BBEA-46A5-98BC-CA41A7DBB761}" destId="{CD515E15-5457-47F2-8109-A2A59D66C930}" srcOrd="10" destOrd="0" presId="urn:microsoft.com/office/officeart/2005/8/layout/target3"/>
    <dgm:cxn modelId="{08B3379F-E8C6-4506-840E-FBBA17CC4DF9}" type="presParOf" srcId="{2D933DCE-BBEA-46A5-98BC-CA41A7DBB761}" destId="{7DDB6D97-C311-42E1-B77C-B194BAE75773}" srcOrd="11" destOrd="0" presId="urn:microsoft.com/office/officeart/2005/8/layout/target3"/>
    <dgm:cxn modelId="{DD30FDB4-A4EA-4F9E-B857-7A32971FA502}" type="presParOf" srcId="{2D933DCE-BBEA-46A5-98BC-CA41A7DBB761}" destId="{DE2B4424-17B1-4404-A13F-04051C43B79D}" srcOrd="12" destOrd="0" presId="urn:microsoft.com/office/officeart/2005/8/layout/target3"/>
    <dgm:cxn modelId="{C38E468B-8DE0-4598-B8BF-9558D405FE59}" type="presParOf" srcId="{2D933DCE-BBEA-46A5-98BC-CA41A7DBB761}" destId="{555607BD-8A1D-4EBB-825A-8C74A1FB0FFC}" srcOrd="13" destOrd="0" presId="urn:microsoft.com/office/officeart/2005/8/layout/target3"/>
    <dgm:cxn modelId="{E1975D0D-168D-4A45-A1B3-014B6F4ACF09}" type="presParOf" srcId="{2D933DCE-BBEA-46A5-98BC-CA41A7DBB761}" destId="{AAB7E4A6-9D01-402C-9D7A-6D30767F0B58}" srcOrd="14" destOrd="0" presId="urn:microsoft.com/office/officeart/2005/8/layout/target3"/>
    <dgm:cxn modelId="{0A24DD69-E980-4185-8986-C6D5BAB11E9D}" type="presParOf" srcId="{2D933DCE-BBEA-46A5-98BC-CA41A7DBB761}" destId="{359A210A-E8C9-4FD6-9BC7-434F4455A6B5}" srcOrd="15" destOrd="0" presId="urn:microsoft.com/office/officeart/2005/8/layout/target3"/>
    <dgm:cxn modelId="{AADA0EC8-15BA-4962-B8BC-28CF38D043E8}" type="presParOf" srcId="{2D933DCE-BBEA-46A5-98BC-CA41A7DBB761}" destId="{36B74B1E-3C18-4C06-BA03-CB2EB266F8FF}" srcOrd="16" destOrd="0" presId="urn:microsoft.com/office/officeart/2005/8/layout/target3"/>
    <dgm:cxn modelId="{C8BE1D8F-0BEE-48C9-81DB-F9C54BD00216}" type="presParOf" srcId="{2D933DCE-BBEA-46A5-98BC-CA41A7DBB761}" destId="{94413E88-B296-45A5-9057-6B5765B63A8F}" srcOrd="17" destOrd="0" presId="urn:microsoft.com/office/officeart/2005/8/layout/target3"/>
    <dgm:cxn modelId="{27534719-11EE-4046-B595-1B864032C201}" type="presParOf" srcId="{2D933DCE-BBEA-46A5-98BC-CA41A7DBB761}" destId="{5A434D34-FA65-40B0-A4CE-3A1E2B14A215}" srcOrd="18" destOrd="0" presId="urn:microsoft.com/office/officeart/2005/8/layout/target3"/>
    <dgm:cxn modelId="{6836E7CC-B25A-400C-AF1E-AD7052F16E9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000" kern="1200" smtClean="0"/>
            <a:t>VY_32_INOVACE_12_06   </a:t>
          </a:r>
          <a:r>
            <a:rPr lang="cs-CZ" sz="1000" kern="1200" dirty="0" smtClean="0"/>
            <a:t>Vyvození hlásky a písmene S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AB8AFE-4C97-4BDF-B48B-A1206B00A5C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718937B-9004-4679-B5CE-DCB4E6C99B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7h_c3ID06A" TargetMode="External"/><Relationship Id="rId2" Type="http://schemas.openxmlformats.org/officeDocument/2006/relationships/hyperlink" Target="http://www.youtube.com/watch?v=GIPT0hTtBkQ&amp;feature=relate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emafor&amp;ex=1" TargetMode="External"/><Relationship Id="rId13" Type="http://schemas.openxmlformats.org/officeDocument/2006/relationships/hyperlink" Target="http://office.microsoft.com/cs-cz/images/results.aspx?qu=m%C3%ADsa&amp;ex=1" TargetMode="External"/><Relationship Id="rId3" Type="http://schemas.openxmlformats.org/officeDocument/2006/relationships/hyperlink" Target="http://christianbackgrounds.info/smile-pictures-wallpapers/" TargetMode="External"/><Relationship Id="rId7" Type="http://schemas.openxmlformats.org/officeDocument/2006/relationships/hyperlink" Target="http://office.microsoft.com/cs-cz/images/results.aspx?qu=zel%C3%AD&amp;ex=1" TargetMode="External"/><Relationship Id="rId12" Type="http://schemas.openxmlformats.org/officeDocument/2006/relationships/hyperlink" Target="http://office.microsoft.com/cs-cz/images/results.aspx?qu=slunce&amp;ex=1" TargetMode="External"/><Relationship Id="rId17" Type="http://schemas.openxmlformats.org/officeDocument/2006/relationships/hyperlink" Target="http://office.microsoft.com/cs-cz/images/results.aspx?qu=sal%C3%A1m&amp;ex=1" TargetMode="External"/><Relationship Id="rId2" Type="http://schemas.openxmlformats.org/officeDocument/2006/relationships/hyperlink" Target="http://www.youtube.com/watch?v=GIPT0hTtBkQ&amp;feature=related" TargetMode="External"/><Relationship Id="rId16" Type="http://schemas.openxmlformats.org/officeDocument/2006/relationships/hyperlink" Target="http://office.microsoft.com/cs-cz/images/results.aspx?qu=sn%C4%9Bhul%C3%A1k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o%C5%A1&amp;ex=1" TargetMode="External"/><Relationship Id="rId11" Type="http://schemas.openxmlformats.org/officeDocument/2006/relationships/hyperlink" Target="http://office.microsoft.com/cs-cz/images/results.aspx?qu=sova&amp;ex=1" TargetMode="External"/><Relationship Id="rId5" Type="http://schemas.openxmlformats.org/officeDocument/2006/relationships/hyperlink" Target="http://www.datakabinet.cz/cs/Vyukove-materialy-a-data/Jazyk-a-jazykova-komunikace/Obrazove-karty/Pismena-Ss.html" TargetMode="External"/><Relationship Id="rId15" Type="http://schemas.openxmlformats.org/officeDocument/2006/relationships/hyperlink" Target="http://office.microsoft.com/cs-cz/images/results.aspx?qu=sv%C3%AD%C4%8Dka&amp;ex=1" TargetMode="External"/><Relationship Id="rId10" Type="http://schemas.openxmlformats.org/officeDocument/2006/relationships/hyperlink" Target="http://office.microsoft.com/cs-cz/images/results.aspx?qu=los&amp;ex=1" TargetMode="External"/><Relationship Id="rId4" Type="http://schemas.openxmlformats.org/officeDocument/2006/relationships/hyperlink" Target="http://office.microsoft.com/cs-cz/images/results.aspx?qu=slon&amp;ex=1" TargetMode="External"/><Relationship Id="rId9" Type="http://schemas.openxmlformats.org/officeDocument/2006/relationships/hyperlink" Target="http://office.microsoft.com/cs-cz/images/results.aspx?qu=kosa&amp;ex=1" TargetMode="External"/><Relationship Id="rId14" Type="http://schemas.openxmlformats.org/officeDocument/2006/relationships/hyperlink" Target="http://office.microsoft.com/cs-cz/images/results.aspx?qu=s%C3%BDr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dirty="0" smtClean="0"/>
              <a:t>je určen pro práci na interaktivní  tabuli</a:t>
            </a:r>
          </a:p>
          <a:p>
            <a:r>
              <a:rPr lang="cs-CZ" dirty="0" smtClean="0"/>
              <a:t>seznámí žáky s hláskou s a jejím grafickým záznamem – malé a velké písmeno psací i tiskací</a:t>
            </a:r>
          </a:p>
          <a:p>
            <a:r>
              <a:rPr lang="cs-CZ" dirty="0" smtClean="0"/>
              <a:t>žáci se učí motivační básničku</a:t>
            </a:r>
          </a:p>
          <a:p>
            <a:r>
              <a:rPr lang="cs-CZ" dirty="0" smtClean="0"/>
              <a:t>žáci hledají písmeno s ve slovech, obrázku</a:t>
            </a:r>
          </a:p>
          <a:p>
            <a:r>
              <a:rPr lang="cs-CZ" dirty="0" smtClean="0"/>
              <a:t>žáci pracují s mřížkou</a:t>
            </a:r>
          </a:p>
          <a:p>
            <a:r>
              <a:rPr lang="cs-CZ" dirty="0" smtClean="0"/>
              <a:t>žáci si procvičují tvar písmen s,S</a:t>
            </a:r>
          </a:p>
          <a:p>
            <a:r>
              <a:rPr lang="cs-CZ" dirty="0" smtClean="0"/>
              <a:t>materiál byl vytvořen a pilotován v prvním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2642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238316">
            <a:off x="4832384" y="4369981"/>
            <a:ext cx="2155627" cy="215562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Obrázek 4" descr="MH9003561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1121058">
            <a:off x="2121543" y="141832"/>
            <a:ext cx="2195885" cy="219588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6" name="Obrázek 5" descr="MH9004136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2348880"/>
            <a:ext cx="2376264" cy="23762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Obrázek 6" descr="MH90041278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371566">
            <a:off x="6602121" y="2256246"/>
            <a:ext cx="2418489" cy="241848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Obrázek 7" descr="MH90041302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956131">
            <a:off x="526987" y="4242632"/>
            <a:ext cx="2411908" cy="24119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9" name="Obrázek 8" descr="MH90044141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1046569">
            <a:off x="5387172" y="167100"/>
            <a:ext cx="2267893" cy="226789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" name="Obrázek 9" descr="MH90043473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655665">
            <a:off x="194135" y="1750928"/>
            <a:ext cx="2264784" cy="226478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1" name="TextovéPole 10"/>
          <p:cNvSpPr txBox="1"/>
          <p:nvPr/>
        </p:nvSpPr>
        <p:spPr>
          <a:xfrm>
            <a:off x="899592" y="1844824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jakou hlásku všechny obrázky začínají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328498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S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80528" y="2564904"/>
            <a:ext cx="9865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Vymyslíš i jiná slova, která začínají na hlásku S?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2" grpId="0"/>
      <p:bldP spid="12" grpId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pic>
        <p:nvPicPr>
          <p:cNvPr id="5" name="Zástupný symbol pro obsah 4" descr="man_pismena_ss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0"/>
            <a:ext cx="4981074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Obtáhni si jednotlivé tvary a vyzkoušej si písmeno s, </a:t>
            </a:r>
            <a:r>
              <a:rPr lang="cs-CZ" sz="2400" b="1" dirty="0" err="1" smtClean="0"/>
              <a:t>S</a:t>
            </a:r>
            <a:r>
              <a:rPr lang="cs-CZ" sz="2400" b="1" dirty="0" smtClean="0"/>
              <a:t> napsat. Zopakuj si </a:t>
            </a:r>
            <a:r>
              <a:rPr lang="cs-CZ" sz="2400" b="1" smtClean="0"/>
              <a:t>psaní písmen.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S</a:t>
            </a:r>
            <a:r>
              <a:rPr lang="cs-CZ" sz="1600" b="1" dirty="0" smtClean="0"/>
              <a:t>____________________________________________________________</a:t>
            </a:r>
            <a:endParaRPr lang="cs-CZ" sz="1600" b="1" dirty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2000" b="1" dirty="0" smtClean="0"/>
              <a:t>s</a:t>
            </a:r>
            <a:r>
              <a:rPr lang="cs-CZ" sz="1600" b="1" dirty="0" smtClean="0"/>
              <a:t>____________________________________________________________</a:t>
            </a: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Opakuj:</a:t>
            </a:r>
          </a:p>
          <a:p>
            <a:pPr>
              <a:buNone/>
            </a:pPr>
            <a:endParaRPr lang="cs-CZ" sz="20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2000" b="1" dirty="0" smtClean="0"/>
              <a:t>M   L   S</a:t>
            </a:r>
            <a:r>
              <a:rPr lang="cs-CZ" sz="1600" b="1" dirty="0" smtClean="0"/>
              <a:t>______________________________________________________</a:t>
            </a:r>
            <a:endParaRPr lang="cs-CZ" sz="1600" b="1" dirty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2000" b="1" dirty="0" smtClean="0"/>
              <a:t>m    </a:t>
            </a:r>
            <a:r>
              <a:rPr lang="cs-CZ" sz="2400" b="1" dirty="0" smtClean="0">
                <a:latin typeface="Aparajita" pitchFamily="34" charset="0"/>
                <a:cs typeface="Aparajita" pitchFamily="34" charset="0"/>
              </a:rPr>
              <a:t>l</a:t>
            </a:r>
            <a:r>
              <a:rPr lang="cs-CZ" sz="2400" b="1" dirty="0" smtClean="0"/>
              <a:t> </a:t>
            </a:r>
            <a:r>
              <a:rPr lang="cs-CZ" sz="2000" b="1" dirty="0" smtClean="0"/>
              <a:t>  s</a:t>
            </a:r>
            <a:r>
              <a:rPr lang="cs-CZ" sz="1600" b="1" dirty="0" smtClean="0"/>
              <a:t>______________________________________________________</a:t>
            </a:r>
            <a:endParaRPr lang="cs-CZ" sz="1600" b="1" dirty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Nauč se s Dorotkou básničku. Podtrhni v básničce písmeno s, </a:t>
            </a:r>
            <a:r>
              <a:rPr lang="cs-CZ" sz="2400" b="1" dirty="0" err="1" smtClean="0"/>
              <a:t>S.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060848"/>
            <a:ext cx="417646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dirty="0" smtClean="0"/>
              <a:t>Semafor je dobrý rádce,</a:t>
            </a:r>
          </a:p>
          <a:p>
            <a:pPr>
              <a:buNone/>
            </a:pPr>
            <a:r>
              <a:rPr lang="cs-CZ" sz="2000" dirty="0" smtClean="0"/>
              <a:t>chtěl bych ho mít na zahrádce.</a:t>
            </a:r>
          </a:p>
          <a:p>
            <a:pPr>
              <a:buNone/>
            </a:pPr>
            <a:r>
              <a:rPr lang="cs-CZ" sz="2000" dirty="0" smtClean="0"/>
              <a:t>Pak by  autíčka Slávka i Soničky</a:t>
            </a:r>
          </a:p>
          <a:p>
            <a:pPr>
              <a:buNone/>
            </a:pPr>
            <a:r>
              <a:rPr lang="cs-CZ" sz="2000" dirty="0" smtClean="0"/>
              <a:t>neničila moje kytičky.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988840"/>
            <a:ext cx="428396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S</a:t>
            </a:r>
            <a:r>
              <a:rPr lang="cs-CZ" sz="2000" dirty="0" smtClean="0"/>
              <a:t>emafor je dobrý rádce,</a:t>
            </a:r>
          </a:p>
          <a:p>
            <a:pPr>
              <a:buNone/>
            </a:pPr>
            <a:r>
              <a:rPr lang="cs-CZ" sz="2000" dirty="0" smtClean="0"/>
              <a:t>chtěl bych ho mít na zahrádce.</a:t>
            </a:r>
          </a:p>
          <a:p>
            <a:pPr>
              <a:buNone/>
            </a:pPr>
            <a:r>
              <a:rPr lang="cs-CZ" sz="2000" dirty="0" smtClean="0"/>
              <a:t>Pak by  autíčka </a:t>
            </a:r>
            <a:r>
              <a:rPr lang="cs-CZ" sz="2000" dirty="0" smtClean="0">
                <a:solidFill>
                  <a:srgbClr val="FF0000"/>
                </a:solidFill>
              </a:rPr>
              <a:t>S</a:t>
            </a:r>
            <a:r>
              <a:rPr lang="cs-CZ" sz="2000" dirty="0" smtClean="0"/>
              <a:t>lávka i </a:t>
            </a:r>
            <a:r>
              <a:rPr lang="cs-CZ" sz="2000" dirty="0" smtClean="0">
                <a:solidFill>
                  <a:srgbClr val="FF0000"/>
                </a:solidFill>
              </a:rPr>
              <a:t>S</a:t>
            </a:r>
            <a:r>
              <a:rPr lang="cs-CZ" sz="2000" dirty="0" smtClean="0"/>
              <a:t>oničky</a:t>
            </a:r>
          </a:p>
          <a:p>
            <a:pPr>
              <a:buNone/>
            </a:pPr>
            <a:r>
              <a:rPr lang="cs-CZ" sz="2000" dirty="0" smtClean="0"/>
              <a:t>neničila moje kytičky.</a:t>
            </a:r>
          </a:p>
          <a:p>
            <a:endParaRPr lang="cs-CZ" dirty="0"/>
          </a:p>
        </p:txBody>
      </p:sp>
      <p:pic>
        <p:nvPicPr>
          <p:cNvPr id="8" name="Obrázek 7" descr="MH9003825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1556792"/>
            <a:ext cx="4104456" cy="41044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Obrázek 8" descr="MH9003825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4797152"/>
            <a:ext cx="1872208" cy="187220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MH9003825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3717032"/>
            <a:ext cx="2458888" cy="24588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Čti s Dorotkou a pak samostatně.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S    m      L       M        s        m       l       s      L    S</a:t>
            </a:r>
          </a:p>
          <a:p>
            <a:pPr algn="ctr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2800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L     s       M      S       m        L        s       </a:t>
            </a:r>
            <a:r>
              <a:rPr lang="cs-CZ" sz="2800" b="1" dirty="0" err="1" smtClean="0">
                <a:latin typeface="Aparajita" pitchFamily="34" charset="0"/>
                <a:cs typeface="Aparajita" pitchFamily="34" charset="0"/>
              </a:rPr>
              <a:t>S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     l     m</a:t>
            </a:r>
          </a:p>
          <a:p>
            <a:pPr algn="ctr">
              <a:buNone/>
            </a:pPr>
            <a:endParaRPr lang="cs-CZ" sz="2800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2800" b="1" dirty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endParaRPr lang="cs-CZ" sz="2800" b="1" dirty="0" smtClean="0">
              <a:latin typeface="Aparajita" pitchFamily="34" charset="0"/>
              <a:cs typeface="Aparajita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M     s     </a:t>
            </a:r>
            <a:r>
              <a:rPr lang="cs-CZ" sz="2800" b="1" dirty="0" err="1" smtClean="0">
                <a:latin typeface="Aparajita" pitchFamily="34" charset="0"/>
                <a:cs typeface="Aparajita" pitchFamily="34" charset="0"/>
              </a:rPr>
              <a:t>S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      l         </a:t>
            </a:r>
            <a:r>
              <a:rPr lang="cs-CZ" sz="2800" b="1" dirty="0" err="1" smtClean="0">
                <a:latin typeface="Aparajita" pitchFamily="34" charset="0"/>
                <a:cs typeface="Aparajita" pitchFamily="34" charset="0"/>
              </a:rPr>
              <a:t>L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         s        m      </a:t>
            </a:r>
            <a:r>
              <a:rPr lang="cs-CZ" sz="2800" b="1" dirty="0" err="1" smtClean="0">
                <a:latin typeface="Aparajita" pitchFamily="34" charset="0"/>
                <a:cs typeface="Aparajita" pitchFamily="34" charset="0"/>
              </a:rPr>
              <a:t>M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    L    </a:t>
            </a:r>
            <a:r>
              <a:rPr lang="cs-CZ" sz="2800" b="1" dirty="0" err="1" smtClean="0">
                <a:latin typeface="Aparajita" pitchFamily="34" charset="0"/>
                <a:cs typeface="Aparajita" pitchFamily="34" charset="0"/>
              </a:rPr>
              <a:t>l</a:t>
            </a:r>
            <a:endParaRPr lang="cs-CZ" sz="2800" b="1" dirty="0">
              <a:latin typeface="Aparajita" pitchFamily="34" charset="0"/>
              <a:cs typeface="Aparajit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Obrázek pojmenuj a pod obrázek označ slabiky. Zapiš písmeno S do správného políčka na mřížce.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48000" y="1772816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048000" y="278092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048000" y="37170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6008"/>
                <a:gridCol w="1656184"/>
                <a:gridCol w="1512168"/>
                <a:gridCol w="13316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048000" y="472514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987824" y="5733256"/>
          <a:ext cx="6156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7578"/>
                <a:gridCol w="1957578"/>
                <a:gridCol w="22410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H9003513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356992"/>
            <a:ext cx="1043608" cy="1043608"/>
          </a:xfrm>
          <a:prstGeom prst="rect">
            <a:avLst/>
          </a:prstGeom>
        </p:spPr>
      </p:pic>
      <p:pic>
        <p:nvPicPr>
          <p:cNvPr id="10" name="Obrázek 9" descr="MH90032649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5229200"/>
            <a:ext cx="1043608" cy="1008112"/>
          </a:xfrm>
          <a:prstGeom prst="rect">
            <a:avLst/>
          </a:prstGeom>
        </p:spPr>
      </p:pic>
      <p:pic>
        <p:nvPicPr>
          <p:cNvPr id="11" name="Obrázek 10" descr="MH90044040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87624" y="4365104"/>
            <a:ext cx="1080119" cy="1080119"/>
          </a:xfrm>
          <a:prstGeom prst="rect">
            <a:avLst/>
          </a:prstGeom>
        </p:spPr>
      </p:pic>
      <p:pic>
        <p:nvPicPr>
          <p:cNvPr id="12" name="Obrázek 11" descr="MH90034709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2348880"/>
            <a:ext cx="1008112" cy="1152128"/>
          </a:xfrm>
          <a:prstGeom prst="rect">
            <a:avLst/>
          </a:prstGeom>
        </p:spPr>
      </p:pic>
      <p:pic>
        <p:nvPicPr>
          <p:cNvPr id="13" name="Obrázek 12" descr="MH90032949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1412776"/>
            <a:ext cx="1080120" cy="1080120"/>
          </a:xfrm>
          <a:prstGeom prst="rect">
            <a:avLst/>
          </a:prstGeom>
        </p:spPr>
      </p:pic>
      <p:sp>
        <p:nvSpPr>
          <p:cNvPr id="15" name="Vývojový diagram: spojka 14"/>
          <p:cNvSpPr/>
          <p:nvPr/>
        </p:nvSpPr>
        <p:spPr>
          <a:xfrm>
            <a:off x="1331640" y="5589240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79512" y="2636912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611560" y="2636912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1763688" y="3645024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179512" y="4581128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ínus 20"/>
          <p:cNvSpPr/>
          <p:nvPr/>
        </p:nvSpPr>
        <p:spPr>
          <a:xfrm>
            <a:off x="1259632" y="3573016"/>
            <a:ext cx="432048" cy="404664"/>
          </a:xfrm>
          <a:prstGeom prst="mathMinus">
            <a:avLst/>
          </a:prstGeom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611560" y="4581128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835696" y="5589240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395536" y="6381328"/>
            <a:ext cx="288032" cy="288032"/>
          </a:xfrm>
          <a:prstGeom prst="flowChartConnector">
            <a:avLst/>
          </a:prstGeom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278092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177281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371703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47864" y="472514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12360" y="573325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2002234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Detektivní kancelář 1.A pátrá</a:t>
            </a:r>
            <a:br>
              <a:rPr lang="cs-CZ" sz="2400" b="1" dirty="0" smtClean="0"/>
            </a:br>
            <a:r>
              <a:rPr lang="cs-CZ" sz="2400" b="1" dirty="0" smtClean="0"/>
              <a:t>Pan Veselý pěstuje na zahrádce zeleninu. Ráno, když šel zeleninu zalévat, zjistil, že mu někdo celý záhon jednoho druhu zeleniny sklidil a odnesl.  Jaký druh zeleniny chybí, zjistíš, když najdeš takové slovo, které začíná na písmeno s.  Umísti nalezenou zeleninu do košíku.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8117" y="2467176"/>
            <a:ext cx="4927569" cy="39104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18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mrkev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petržel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květák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         Sabina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okurka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kostka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       les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    maso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                      Slávek</a:t>
            </a:r>
          </a:p>
          <a:p>
            <a:pPr>
              <a:buNone/>
            </a:pPr>
            <a:endParaRPr lang="cs-CZ" sz="12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12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1200" dirty="0">
              <a:solidFill>
                <a:srgbClr val="FF0000"/>
              </a:solidFill>
            </a:endParaRPr>
          </a:p>
        </p:txBody>
      </p:sp>
      <p:pic>
        <p:nvPicPr>
          <p:cNvPr id="4" name="Obrázek 3" descr="MH9003402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0944" y="2924944"/>
            <a:ext cx="3933056" cy="39330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467544" y="52292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salát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5" descr="MH9002508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924944"/>
            <a:ext cx="2592288" cy="25922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46821E-7 L 0.66146 -0.10497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6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JSI ŠIKULKA!!!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467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5445224"/>
            <a:ext cx="56284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7236296" y="5589240"/>
            <a:ext cx="576064" cy="504056"/>
          </a:xfrm>
          <a:prstGeom prst="smileyFace">
            <a:avLst/>
          </a:prstGeom>
          <a:solidFill>
            <a:schemeClr val="tx1"/>
          </a:solidFill>
          <a:ln w="349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Obrázek1.gif">
            <a:hlinkClick r:id="rId3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47664" y="1124744"/>
            <a:ext cx="6296025" cy="472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/>
          <a:lstStyle/>
          <a:p>
            <a:r>
              <a:rPr lang="cs-CZ" sz="1200" dirty="0" smtClean="0">
                <a:solidFill>
                  <a:srgbClr val="00B0F0"/>
                </a:solidFill>
              </a:rPr>
              <a:t>archiv autora</a:t>
            </a:r>
          </a:p>
          <a:p>
            <a:r>
              <a:rPr lang="cs-CZ" sz="1200" dirty="0" smtClean="0">
                <a:solidFill>
                  <a:srgbClr val="00B0F0"/>
                </a:solidFill>
                <a:hlinkClick r:id="rId2"/>
              </a:rPr>
              <a:t>http://www.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youtube.com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/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watch</a:t>
            </a:r>
            <a:r>
              <a:rPr lang="cs-CZ" sz="1200" dirty="0" smtClean="0">
                <a:solidFill>
                  <a:srgbClr val="00B0F0"/>
                </a:solidFill>
                <a:hlinkClick r:id="rId2"/>
              </a:rPr>
              <a:t>?v=GIPT0hTtBkQ&amp;feature=</a:t>
            </a:r>
            <a:r>
              <a:rPr lang="cs-CZ" sz="1200" dirty="0" err="1" smtClean="0">
                <a:solidFill>
                  <a:srgbClr val="00B0F0"/>
                </a:solidFill>
                <a:hlinkClick r:id="rId2"/>
              </a:rPr>
              <a:t>related</a:t>
            </a:r>
            <a:endParaRPr lang="cs-CZ" sz="1200" dirty="0" smtClean="0">
              <a:solidFill>
                <a:srgbClr val="00B0F0"/>
              </a:solidFill>
            </a:endParaRPr>
          </a:p>
          <a:p>
            <a:r>
              <a:rPr lang="cs-CZ" sz="1200" dirty="0" smtClean="0">
                <a:hlinkClick r:id="rId3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solidFill>
                  <a:srgbClr val="FFC000"/>
                </a:solidFill>
                <a:hlinkClick r:id="rId4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=slon&amp;ex=1#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:MC900356105|</a:t>
            </a:r>
            <a:r>
              <a:rPr lang="cs-CZ" sz="1200" dirty="0" err="1" smtClean="0">
                <a:solidFill>
                  <a:srgbClr val="FFC000"/>
                </a:solidFill>
                <a:hlinkClick r:id="rId4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4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5"/>
              </a:rPr>
              <a:t>http://www.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datakabinet.cz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Vyukove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materialy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-a-data/Jazyk-a-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jazykova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-komunikace/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Obrazove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-karty/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Pismena</a:t>
            </a:r>
            <a:r>
              <a:rPr lang="cs-CZ" sz="1200" dirty="0" smtClean="0">
                <a:solidFill>
                  <a:srgbClr val="FFC000"/>
                </a:solidFill>
                <a:hlinkClick r:id="rId5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5"/>
              </a:rPr>
              <a:t>Ss.html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6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=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ko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%C5%A1&amp;ex=1#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:MC900350388|</a:t>
            </a:r>
            <a:r>
              <a:rPr lang="cs-CZ" sz="1200" dirty="0" err="1" smtClean="0">
                <a:solidFill>
                  <a:srgbClr val="FFC000"/>
                </a:solidFill>
                <a:hlinkClick r:id="rId6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6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7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=zel%C3%AD&amp;ex=1#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:MC900331270|</a:t>
            </a:r>
            <a:r>
              <a:rPr lang="cs-CZ" sz="1200" dirty="0" err="1" smtClean="0">
                <a:solidFill>
                  <a:srgbClr val="FFC000"/>
                </a:solidFill>
                <a:hlinkClick r:id="rId7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7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8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=semafor&amp;ex=1#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:MC900382591|</a:t>
            </a:r>
            <a:r>
              <a:rPr lang="cs-CZ" sz="1200" dirty="0" err="1" smtClean="0">
                <a:solidFill>
                  <a:srgbClr val="FFC000"/>
                </a:solidFill>
                <a:hlinkClick r:id="rId8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8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9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=kosa&amp;ex=1#</a:t>
            </a:r>
            <a:r>
              <a:rPr lang="cs-CZ" sz="1200" dirty="0" err="1" smtClean="0">
                <a:solidFill>
                  <a:srgbClr val="FFC000"/>
                </a:solidFill>
                <a:hlinkClick r:id="rId9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9"/>
              </a:rPr>
              <a:t>:MC900351354|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=los&amp;ex=1#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:MC900326494|</a:t>
            </a:r>
            <a:r>
              <a:rPr lang="cs-CZ" sz="1200" dirty="0" err="1" smtClean="0">
                <a:solidFill>
                  <a:srgbClr val="FFC000"/>
                </a:solidFill>
                <a:hlinkClick r:id="rId10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0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=sova&amp;ex=1#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:MC900329496|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=slunce&amp;ex=1#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:MC900440405|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=m%C3%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ADsa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&amp;ex=1#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:MC900347097|</a:t>
            </a:r>
            <a:r>
              <a:rPr lang="cs-CZ" sz="1200" dirty="0" err="1" smtClean="0">
                <a:solidFill>
                  <a:srgbClr val="FFC000"/>
                </a:solidFill>
                <a:hlinkClick r:id="rId13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3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=s%C3%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BDr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&amp;ex=1#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:MC900348911|</a:t>
            </a:r>
            <a:r>
              <a:rPr lang="cs-CZ" sz="1200" dirty="0" err="1" smtClean="0">
                <a:solidFill>
                  <a:srgbClr val="FFC000"/>
                </a:solidFill>
                <a:hlinkClick r:id="rId14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4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=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sv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%C3%AD%C4%8Dka&amp;ex=1#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:MC900412784|</a:t>
            </a:r>
            <a:r>
              <a:rPr lang="cs-CZ" sz="1200" dirty="0" err="1" smtClean="0">
                <a:solidFill>
                  <a:srgbClr val="FFC000"/>
                </a:solidFill>
                <a:hlinkClick r:id="rId15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5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=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sn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%C4%9Bhul%C3%A1k&amp;ex=1#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:MC900413688|</a:t>
            </a:r>
            <a:r>
              <a:rPr lang="cs-CZ" sz="1200" dirty="0" err="1" smtClean="0">
                <a:solidFill>
                  <a:srgbClr val="FFC000"/>
                </a:solidFill>
                <a:hlinkClick r:id="rId16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6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=sova&amp;ex=1#</a:t>
            </a:r>
            <a:r>
              <a:rPr lang="cs-CZ" sz="1200" dirty="0" err="1" smtClean="0">
                <a:solidFill>
                  <a:srgbClr val="FFC000"/>
                </a:solidFill>
                <a:hlinkClick r:id="rId11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1"/>
              </a:rPr>
              <a:t>:MC900441419|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=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sal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%C3%A1m&amp;ex=1#</a:t>
            </a:r>
            <a:r>
              <a:rPr lang="cs-CZ" sz="1200" dirty="0" err="1" smtClean="0">
                <a:solidFill>
                  <a:srgbClr val="FFC000"/>
                </a:solidFill>
                <a:hlinkClick r:id="rId17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7"/>
              </a:rPr>
              <a:t>:MC900413024|</a:t>
            </a:r>
            <a:endParaRPr lang="cs-CZ" sz="1200" dirty="0" smtClean="0">
              <a:solidFill>
                <a:srgbClr val="FFC000"/>
              </a:solidFill>
            </a:endParaRPr>
          </a:p>
          <a:p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http://office.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microsoft.com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cs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-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cz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images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results.aspx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?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qu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=slunce&amp;ex=1#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ai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:MC900232207|</a:t>
            </a:r>
            <a:r>
              <a:rPr lang="cs-CZ" sz="1200" dirty="0" err="1" smtClean="0">
                <a:solidFill>
                  <a:srgbClr val="FFC000"/>
                </a:solidFill>
                <a:hlinkClick r:id="rId12"/>
              </a:rPr>
              <a:t>mt</a:t>
            </a:r>
            <a:r>
              <a:rPr lang="cs-CZ" sz="1200" dirty="0" smtClean="0">
                <a:solidFill>
                  <a:srgbClr val="FFC000"/>
                </a:solidFill>
                <a:hlinkClick r:id="rId12"/>
              </a:rPr>
              <a:t>:1|</a:t>
            </a:r>
            <a:endParaRPr lang="cs-CZ" sz="12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FFC000"/>
              </a:solidFill>
            </a:endParaRPr>
          </a:p>
          <a:p>
            <a:endParaRPr lang="cs-CZ" sz="1200" dirty="0" smtClean="0">
              <a:solidFill>
                <a:srgbClr val="FFC00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311</TotalTime>
  <Words>382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Snímek 1</vt:lpstr>
      <vt:lpstr>ANOTACE</vt:lpstr>
      <vt:lpstr>Snímek 3</vt:lpstr>
      <vt:lpstr>Snímek 4</vt:lpstr>
      <vt:lpstr>Obtáhni si jednotlivé tvary a vyzkoušej si písmeno s, S napsat. Zopakuj si psaní písmen.</vt:lpstr>
      <vt:lpstr>Nauč se s Dorotkou básničku. Podtrhni v básničce písmeno s, S.</vt:lpstr>
      <vt:lpstr>Čti s Dorotkou a pak samostatně. </vt:lpstr>
      <vt:lpstr>Obrázek pojmenuj a pod obrázek označ slabiky. Zapiš písmeno S do správného políčka na mřížce. </vt:lpstr>
      <vt:lpstr>Detektivní kancelář 1.A pátrá Pan Veselý pěstuje na zahrádce zeleninu. Ráno, když šel zeleninu zalévat, zjistil, že mu někdo celý záhon jednoho druhu zeleniny sklidil a odnesl.  Jaký druh zeleniny chybí, zjistíš, když najdeš takové slovo, které začíná na písmeno s.  Umísti nalezenou zeleninu do košíku.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45</cp:revision>
  <dcterms:created xsi:type="dcterms:W3CDTF">2012-07-26T17:38:39Z</dcterms:created>
  <dcterms:modified xsi:type="dcterms:W3CDTF">2013-08-27T18:10:39Z</dcterms:modified>
</cp:coreProperties>
</file>