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9"/>
  </p:notesMasterIdLst>
  <p:sldIdLst>
    <p:sldId id="258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83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59" r:id="rId2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37" autoAdjust="0"/>
  </p:normalViewPr>
  <p:slideViewPr>
    <p:cSldViewPr>
      <p:cViewPr varScale="1">
        <p:scale>
          <a:sx n="51" d="100"/>
          <a:sy n="51" d="100"/>
        </p:scale>
        <p:origin x="-1243" y="-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3F7E0EF-CB9C-4845-9060-6B627028329C}" type="datetimeFigureOut">
              <a:rPr lang="cs-CZ"/>
              <a:pPr>
                <a:defRPr/>
              </a:pPr>
              <a:t>23.7.2013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0D24FD8-3663-4FD6-B889-646601B2CC5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07004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BCA2940-FB53-4A0B-9542-CDB1C6C23858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19B3C64-3AD8-442A-BFAD-0D9CC892CC9E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762FF0-96B7-4A29-B1DB-E8D60D176C09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0A6C5DE-A0A5-40E1-89A3-2A96BF8EE6C7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27</a:t>
            </a:fld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F1E9D-B2CD-47D1-944A-F88AD051C564}" type="datetimeFigureOut">
              <a:rPr lang="cs-CZ"/>
              <a:pPr>
                <a:defRPr/>
              </a:pPr>
              <a:t>23.7.2013</a:t>
            </a:fld>
            <a:endParaRPr lang="cs-CZ" dirty="0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F654D0-BFA5-4C74-861B-D59018C9544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5A077B-3549-4282-8628-285844609E92}" type="datetimeFigureOut">
              <a:rPr lang="cs-CZ"/>
              <a:pPr>
                <a:defRPr/>
              </a:pPr>
              <a:t>23.7.2013</a:t>
            </a:fld>
            <a:endParaRPr lang="cs-CZ" dirty="0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C2A9C6-A591-42FB-8A12-CA56861FCB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169F0-C28D-4820-856C-FA5320D311D7}" type="datetimeFigureOut">
              <a:rPr lang="cs-CZ"/>
              <a:pPr>
                <a:defRPr/>
              </a:pPr>
              <a:t>23.7.2013</a:t>
            </a:fld>
            <a:endParaRPr lang="cs-CZ" dirty="0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4D3E1-CBF6-4050-9AE5-EF03A34B211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B1E5A8-1E14-4D43-8542-30B6FD97646C}" type="datetimeFigureOut">
              <a:rPr lang="cs-CZ"/>
              <a:pPr>
                <a:defRPr/>
              </a:pPr>
              <a:t>23.7.2013</a:t>
            </a:fld>
            <a:endParaRPr lang="cs-CZ" dirty="0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DECF78-1F2C-4368-A875-855366F70A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28195-2361-4408-8E5F-4B2F020C3D72}" type="datetimeFigureOut">
              <a:rPr lang="cs-CZ"/>
              <a:pPr>
                <a:defRPr/>
              </a:pPr>
              <a:t>23.7.2013</a:t>
            </a:fld>
            <a:endParaRPr lang="cs-CZ" dirty="0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B52CCE-85FC-41CE-8721-60C2643D3B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A1523-D6B8-41D4-AA15-AB6D1403C912}" type="datetimeFigureOut">
              <a:rPr lang="cs-CZ"/>
              <a:pPr>
                <a:defRPr/>
              </a:pPr>
              <a:t>23.7.2013</a:t>
            </a:fld>
            <a:endParaRPr lang="cs-CZ" dirty="0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1FFD3B-7B5D-4C39-9C56-FB531DFA047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53E1C8-CB0B-4509-8C9A-B03EA51C3A5B}" type="datetimeFigureOut">
              <a:rPr lang="cs-CZ"/>
              <a:pPr>
                <a:defRPr/>
              </a:pPr>
              <a:t>23.7.2013</a:t>
            </a:fld>
            <a:endParaRPr lang="cs-CZ" dirty="0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14ABB7-6D78-4B9E-BAD0-24132D7CDA6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8EFCF1-ADD0-48A9-B07D-E038F9156F68}" type="datetimeFigureOut">
              <a:rPr lang="cs-CZ"/>
              <a:pPr>
                <a:defRPr/>
              </a:pPr>
              <a:t>23.7.2013</a:t>
            </a:fld>
            <a:endParaRPr lang="cs-CZ" dirty="0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A260D2-E58A-462B-A0DA-8B2349B0E09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0B979C-EEDE-4F87-8212-F7FE1ED8F336}" type="datetimeFigureOut">
              <a:rPr lang="cs-CZ"/>
              <a:pPr>
                <a:defRPr/>
              </a:pPr>
              <a:t>23.7.2013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E21B85-ECE8-4962-AC16-B8A0632E6C0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85293C-FAF6-4BF4-A196-E41E16A3234E}" type="datetimeFigureOut">
              <a:rPr lang="cs-CZ"/>
              <a:pPr>
                <a:defRPr/>
              </a:pPr>
              <a:t>23.7.2013</a:t>
            </a:fld>
            <a:endParaRPr lang="cs-CZ" dirty="0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2E85E2-4E59-45A5-BA6E-0F5C5909A1F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A9313-0E71-41D2-AE54-529E71E688BD}" type="datetimeFigureOut">
              <a:rPr lang="cs-CZ"/>
              <a:pPr>
                <a:defRPr/>
              </a:pPr>
              <a:t>23.7.2013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DC898E-9CB2-46B8-9B09-95A2D474658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 smtClean="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254720D1-AA7B-457B-BD4F-FEF055A6A587}" type="datetimeFigureOut">
              <a:rPr lang="cs-CZ"/>
              <a:pPr>
                <a:defRPr/>
              </a:pPr>
              <a:t>23.7.2013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 dirty="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 smtClean="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251BD8E2-325F-4D4C-81C1-36A1FAFD8D1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5" r:id="rId4"/>
    <p:sldLayoutId id="2147483699" r:id="rId5"/>
    <p:sldLayoutId id="2147483694" r:id="rId6"/>
    <p:sldLayoutId id="2147483700" r:id="rId7"/>
    <p:sldLayoutId id="2147483701" r:id="rId8"/>
    <p:sldLayoutId id="2147483702" r:id="rId9"/>
    <p:sldLayoutId id="2147483693" r:id="rId10"/>
    <p:sldLayoutId id="214748370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64" name="Group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245330"/>
              </p:ext>
            </p:extLst>
          </p:nvPr>
        </p:nvGraphicFramePr>
        <p:xfrm>
          <a:off x="614363" y="2816225"/>
          <a:ext cx="8137525" cy="2966640"/>
        </p:xfrm>
        <a:graphic>
          <a:graphicData uri="http://schemas.openxmlformats.org/drawingml/2006/table">
            <a:tbl>
              <a:tblPr/>
              <a:tblGrid>
                <a:gridCol w="1941512"/>
                <a:gridCol w="6196013"/>
              </a:tblGrid>
              <a:tr h="863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ŠKOLA: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  <a:cs typeface="Arial" charset="0"/>
                      </a:endParaRP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Gymnázium, Chomutov, Mostecká 3000, příspěvková organizace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  <a:cs typeface="Arial" charset="0"/>
                      </a:endParaRP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PaedDr. Jan Micka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VY_12_INOVACE_02A_29_Měnová reforma 1953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C3036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TEMA: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Dějiny 20. století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CZ.1.07/1.5.00/34.0816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DATUM TVORBY: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16. 3. 2013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  <p:pic>
        <p:nvPicPr>
          <p:cNvPr id="14360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61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  <a:latin typeface="Calibri" pitchFamily="34" charset="0"/>
              </a:rPr>
              <a:t>Materiál je určen pro interaktivní výuku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.</a:t>
            </a: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Wingdings 2" pitchFamily="18" charset="2"/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Prezentace 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představí žákům měnovou reformu v roce 1953, její průběh a důsledek pro společnost i hospodářství. Součástí práce s DUM je také zapojení žáků do vyhledávání informací na internetu o některých zmíněných skutečnostech. 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V DUM jsou vyobrazeny mince i bankovky vydané po měně, součástí 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práce je také příklad 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přepočtu peněz po měně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.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DUM je určen pro žáky finálních ročníků gymnázií.</a:t>
            </a: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Wingdings 2" pitchFamily="18" charset="2"/>
              <a:buNone/>
            </a:pP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měnová reforma 1953</a:t>
            </a:r>
            <a:endParaRPr lang="cs-CZ" sz="28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Koncepce hospodářství po r. 1948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zánik soukromého podnikání</a:t>
            </a:r>
          </a:p>
          <a:p>
            <a:r>
              <a:rPr lang="cs-CZ" dirty="0" smtClean="0"/>
              <a:t>příprava kolektivizace zemědělství</a:t>
            </a:r>
          </a:p>
          <a:p>
            <a:r>
              <a:rPr lang="cs-CZ" dirty="0" smtClean="0"/>
              <a:t>1949 – 1. pětiletý hospod. plán</a:t>
            </a:r>
          </a:p>
          <a:p>
            <a:r>
              <a:rPr lang="cs-CZ" dirty="0" smtClean="0"/>
              <a:t>ustavení Rady vzájemné hospod. pomoci (RVHP)</a:t>
            </a:r>
          </a:p>
          <a:p>
            <a:r>
              <a:rPr lang="cs-CZ" dirty="0" smtClean="0"/>
              <a:t>existence přídělového hospodaření potravinami a textiliemi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situace čs. ekonomiky na poč. 50.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zhroucení pětiletky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rozvrat ekonomiky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existence dvojího trhu: přídělový a volný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příprava přechodu k volnému a jednotnému trhu (od pol. 1952)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příprava měnové reformy (návrh sov. poradců)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cíle měnové reformy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podnítit zájem zaměstnanců o výrobu</a:t>
            </a:r>
          </a:p>
          <a:p>
            <a:r>
              <a:rPr lang="cs-CZ" dirty="0" smtClean="0"/>
              <a:t>zastavit inflaci</a:t>
            </a:r>
          </a:p>
          <a:p>
            <a:r>
              <a:rPr lang="cs-CZ" dirty="0" smtClean="0"/>
              <a:t>zredukovat oběživo</a:t>
            </a:r>
          </a:p>
          <a:p>
            <a:r>
              <a:rPr lang="cs-CZ" dirty="0" smtClean="0"/>
              <a:t>uvést příjmy a úspory do souladu s omezenou nabídkou trhu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průběh měnové reformy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 probíhalo v utajení</a:t>
            </a:r>
          </a:p>
          <a:p>
            <a:r>
              <a:rPr lang="cs-CZ" dirty="0" smtClean="0"/>
              <a:t>výroba nových mincí a bankovek v SSSR</a:t>
            </a:r>
          </a:p>
          <a:p>
            <a:r>
              <a:rPr lang="cs-CZ" dirty="0" smtClean="0"/>
              <a:t>do 30. 5. 1953 tvrdí vedení KSČ, že stávající měna je pevná</a:t>
            </a:r>
          </a:p>
          <a:p>
            <a:r>
              <a:rPr lang="cs-CZ" dirty="0" smtClean="0"/>
              <a:t>1. 6. 1953 měna vyhlášena (pojata jako politický útok; zdůvodněna jako poslední úder bývalým kapitalistům)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průběh měnové reformy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29. 5. 1953 – projev </a:t>
            </a:r>
            <a:r>
              <a:rPr lang="cs-CZ" dirty="0" err="1" smtClean="0"/>
              <a:t>prez</a:t>
            </a:r>
            <a:r>
              <a:rPr lang="cs-CZ" dirty="0" smtClean="0"/>
              <a:t>. republiky Ant. Zápotockého: „měna je pevná jako nikdy předtím“, popření všech spekulací o chystané měně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30. 5. 1953(sobota):</a:t>
            </a:r>
          </a:p>
          <a:p>
            <a:pPr lvl="1" fontAlgn="auto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ÚV KSČ schválil reformu </a:t>
            </a:r>
          </a:p>
          <a:p>
            <a:pPr lvl="1" fontAlgn="auto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vláda ČSR vyslovila souhlas</a:t>
            </a:r>
          </a:p>
          <a:p>
            <a:pPr lvl="1" fontAlgn="auto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Národní shromáždění reformu projednalo</a:t>
            </a:r>
          </a:p>
          <a:p>
            <a:pPr lvl="1" fontAlgn="auto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err="1" smtClean="0"/>
              <a:t>prez</a:t>
            </a:r>
            <a:r>
              <a:rPr lang="cs-CZ" dirty="0" smtClean="0"/>
              <a:t>. republiky ji stvrdil podpisem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průběh měnové reformy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31. 5. 1953 (neděle) – Rudé právo přináší podrobnosti o reformě (obchody v neděli zavřeny)</a:t>
            </a:r>
          </a:p>
          <a:p>
            <a:r>
              <a:rPr lang="cs-CZ" smtClean="0"/>
              <a:t>1. 6. 1953 – platnost měnové reformy, zrušení přídělového systému, zavedení volného trhu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zásady měnové reformy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výměna hotovosti:</a:t>
            </a:r>
          </a:p>
          <a:p>
            <a:pPr lvl="1" fontAlgn="auto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300 Kč v poměru 1:5</a:t>
            </a:r>
          </a:p>
          <a:p>
            <a:pPr lvl="1" fontAlgn="auto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vše nad 300 Kč v poměru 1:50</a:t>
            </a:r>
          </a:p>
          <a:p>
            <a:pPr lvl="1" fontAlgn="auto">
              <a:spcAft>
                <a:spcPts val="0"/>
              </a:spcAft>
              <a:buFont typeface="Wingdings 2"/>
              <a:buChar char=""/>
              <a:defRPr/>
            </a:pPr>
            <a:endParaRPr lang="cs-CZ" dirty="0"/>
          </a:p>
          <a:p>
            <a:pPr lvl="1" fontAlgn="auto">
              <a:spcAft>
                <a:spcPts val="0"/>
              </a:spcAft>
              <a:buFont typeface="Wingdings 2"/>
              <a:buChar char=""/>
              <a:defRPr/>
            </a:pPr>
            <a:endParaRPr lang="cs-CZ" dirty="0" smtClean="0"/>
          </a:p>
          <a:p>
            <a:pPr lvl="1" fontAlgn="auto">
              <a:spcAft>
                <a:spcPts val="0"/>
              </a:spcAft>
              <a:buFont typeface="Wingdings 2"/>
              <a:buChar char=""/>
              <a:defRPr/>
            </a:pPr>
            <a:endParaRPr lang="cs-CZ" dirty="0"/>
          </a:p>
          <a:p>
            <a:pPr lvl="1" fontAlgn="auto">
              <a:spcAft>
                <a:spcPts val="0"/>
              </a:spcAft>
              <a:buFont typeface="Wingdings 2"/>
              <a:buChar char=""/>
              <a:defRPr/>
            </a:pPr>
            <a:endParaRPr lang="cs-CZ" dirty="0" smtClean="0"/>
          </a:p>
          <a:p>
            <a:pPr lvl="1" fontAlgn="auto">
              <a:spcAft>
                <a:spcPts val="0"/>
              </a:spcAft>
              <a:buFont typeface="Wingdings 2"/>
              <a:buChar char=""/>
              <a:defRPr/>
            </a:pPr>
            <a:endParaRPr lang="cs-CZ" dirty="0"/>
          </a:p>
          <a:p>
            <a:pPr lvl="1" fontAlgn="auto">
              <a:spcAft>
                <a:spcPts val="0"/>
              </a:spcAft>
              <a:buFont typeface="Wingdings 2"/>
              <a:buChar char=""/>
              <a:defRPr/>
            </a:pPr>
            <a:endParaRPr lang="cs-CZ" dirty="0" smtClean="0"/>
          </a:p>
          <a:p>
            <a:pPr marL="457200" lvl="1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zásady měnové reformy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Přepočítávání vkladů:</a:t>
            </a:r>
          </a:p>
          <a:p>
            <a:pPr lvl="1" fontAlgn="auto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závodní spoření a spoř. žáků: poměr 1:5</a:t>
            </a:r>
          </a:p>
          <a:p>
            <a:pPr lvl="1" fontAlgn="auto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vklady vzniklé před 16. 5. 1953:</a:t>
            </a:r>
          </a:p>
          <a:p>
            <a:pPr lvl="2" fontAlgn="auto">
              <a:spcAft>
                <a:spcPts val="0"/>
              </a:spcAft>
              <a:buFont typeface="Wingdings 2"/>
              <a:buChar char=""/>
              <a:defRPr/>
            </a:pPr>
            <a:r>
              <a:rPr lang="cs-CZ" dirty="0" smtClean="0"/>
              <a:t>do 5000 Kčs v poměru 1:5</a:t>
            </a:r>
          </a:p>
          <a:p>
            <a:pPr lvl="2" fontAlgn="auto">
              <a:spcAft>
                <a:spcPts val="0"/>
              </a:spcAft>
              <a:buFont typeface="Wingdings 2"/>
              <a:buChar char=""/>
              <a:defRPr/>
            </a:pPr>
            <a:r>
              <a:rPr lang="cs-CZ" dirty="0" smtClean="0"/>
              <a:t>5000 – 10000 Kčs v poměru 1:6,25</a:t>
            </a:r>
          </a:p>
          <a:p>
            <a:pPr lvl="2" fontAlgn="auto">
              <a:spcAft>
                <a:spcPts val="0"/>
              </a:spcAft>
              <a:buFont typeface="Wingdings 2"/>
              <a:buChar char=""/>
              <a:defRPr/>
            </a:pPr>
            <a:r>
              <a:rPr lang="cs-CZ" dirty="0" smtClean="0"/>
              <a:t>10000 – 20000 Kčs v poměru 1:10</a:t>
            </a:r>
          </a:p>
          <a:p>
            <a:pPr lvl="2" fontAlgn="auto">
              <a:spcAft>
                <a:spcPts val="0"/>
              </a:spcAft>
              <a:buFont typeface="Wingdings 2"/>
              <a:buChar char=""/>
              <a:defRPr/>
            </a:pPr>
            <a:r>
              <a:rPr lang="cs-CZ" dirty="0" smtClean="0"/>
              <a:t>20000 – 50000 Kčs  v poměru 1:25</a:t>
            </a:r>
          </a:p>
          <a:p>
            <a:pPr lvl="2" fontAlgn="auto">
              <a:spcAft>
                <a:spcPts val="0"/>
              </a:spcAft>
              <a:buFont typeface="Wingdings 2"/>
              <a:buChar char=""/>
              <a:defRPr/>
            </a:pPr>
            <a:r>
              <a:rPr lang="cs-CZ" dirty="0" smtClean="0"/>
              <a:t>nad 50000 Kčs  v  poměru 1:50</a:t>
            </a:r>
          </a:p>
          <a:p>
            <a:pPr marL="971550" lvl="1" indent="-457200" fontAlgn="auto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vklady vzniklé po 16. 5. 1953: poměr 1:50</a:t>
            </a:r>
          </a:p>
          <a:p>
            <a:pPr marL="971550" lvl="1" indent="-457200" fontAlgn="auto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>
                <a:hlinkClick r:id="rId2" action="ppaction://hlinksldjump"/>
              </a:rPr>
              <a:t>početní úkol</a:t>
            </a:r>
            <a:endParaRPr lang="cs-CZ" dirty="0"/>
          </a:p>
          <a:p>
            <a:pPr marL="914400" lvl="2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zásady měnové reformy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vázané vklady bez náhrady zrušeny</a:t>
            </a:r>
          </a:p>
          <a:p>
            <a:r>
              <a:rPr lang="cs-CZ" smtClean="0"/>
              <a:t>státní dluhopisy bez náhrady zrušeny</a:t>
            </a:r>
          </a:p>
          <a:p>
            <a:r>
              <a:rPr lang="cs-CZ" smtClean="0"/>
              <a:t>platy a důchody přepočteny 1:5</a:t>
            </a:r>
          </a:p>
          <a:p>
            <a:r>
              <a:rPr lang="cs-CZ" smtClean="0"/>
              <a:t>daně, půjčky a pojistné 1:5</a:t>
            </a:r>
          </a:p>
          <a:p>
            <a:r>
              <a:rPr lang="cs-CZ" smtClean="0"/>
              <a:t>vázaný (lístkový) trh byl zrušen</a:t>
            </a:r>
          </a:p>
          <a:p>
            <a:endParaRPr lang="cs-CZ" smtClean="0"/>
          </a:p>
          <a:p>
            <a:r>
              <a:rPr lang="cs-CZ" b="1" smtClean="0"/>
              <a:t>ÚKOL: CO BYLY VÁZANÉ VKLADY?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nová čs. měna (od 1. 6. 1953)</a:t>
            </a:r>
            <a:endParaRPr lang="cs-CZ" dirty="0"/>
          </a:p>
        </p:txBody>
      </p:sp>
      <p:pic>
        <p:nvPicPr>
          <p:cNvPr id="29698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4365625"/>
            <a:ext cx="8675688" cy="233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9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4638" y="1670050"/>
            <a:ext cx="8648700" cy="2106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Obrázek 8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7675" y="3313113"/>
            <a:ext cx="6335713" cy="3544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2" name="Obrázek 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9525" y="0"/>
            <a:ext cx="7019925" cy="387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0450" y="3136900"/>
            <a:ext cx="6791325" cy="372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6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26988" y="11113"/>
            <a:ext cx="6327776" cy="355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3330575"/>
            <a:ext cx="6516687" cy="352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0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07950" y="0"/>
            <a:ext cx="6872288" cy="364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3254375"/>
            <a:ext cx="6838950" cy="3582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4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6350" y="0"/>
            <a:ext cx="6881813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1775" y="3371850"/>
            <a:ext cx="6516688" cy="3468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18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7019925" cy="3694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86075" y="3724275"/>
            <a:ext cx="6119813" cy="313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2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188913"/>
            <a:ext cx="7129462" cy="365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16188" y="3328988"/>
            <a:ext cx="6659562" cy="352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66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1750"/>
            <a:ext cx="7235825" cy="3881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reakce na  měnu</a:t>
            </a:r>
            <a:endParaRPr lang="cs-CZ" dirty="0"/>
          </a:p>
        </p:txBody>
      </p:sp>
      <p:sp>
        <p:nvSpPr>
          <p:cNvPr id="3789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masová nespokojenost</a:t>
            </a:r>
          </a:p>
          <a:p>
            <a:r>
              <a:rPr lang="cs-CZ" smtClean="0"/>
              <a:t>1. – 5. 6. – stávky ve 129 závodech</a:t>
            </a:r>
          </a:p>
          <a:p>
            <a:r>
              <a:rPr lang="cs-CZ" smtClean="0"/>
              <a:t>protivládní demonstrace (4 města)</a:t>
            </a:r>
          </a:p>
          <a:p>
            <a:r>
              <a:rPr lang="cs-CZ" smtClean="0"/>
              <a:t>největší demonstrace v Plzni (20000 občanů), zásah armády a Lidových milicí</a:t>
            </a:r>
          </a:p>
          <a:p>
            <a:r>
              <a:rPr lang="cs-CZ" smtClean="0"/>
              <a:t>472 osoby uvězněny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ukázka příjmů v roce 1955</a:t>
            </a:r>
            <a:endParaRPr lang="cs-CZ" dirty="0"/>
          </a:p>
        </p:txBody>
      </p:sp>
      <p:sp>
        <p:nvSpPr>
          <p:cNvPr id="3891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průměrná mzda v průmyslu – 1278 Kčs</a:t>
            </a:r>
          </a:p>
          <a:p>
            <a:r>
              <a:rPr lang="cs-CZ" smtClean="0"/>
              <a:t>průměrná mzda ve vědě a výzkumu – 1434 Kčs</a:t>
            </a:r>
          </a:p>
          <a:p>
            <a:r>
              <a:rPr lang="cs-CZ" smtClean="0"/>
              <a:t>průměrná mzda ve školství – 1036 Kčs</a:t>
            </a:r>
          </a:p>
          <a:p>
            <a:r>
              <a:rPr lang="cs-CZ" smtClean="0"/>
              <a:t>průměrná mzda v dopravě – 1262 Kčs</a:t>
            </a:r>
          </a:p>
          <a:p>
            <a:r>
              <a:rPr lang="cs-CZ" smtClean="0"/>
              <a:t>průměrná mzda v zemědělství – 898 Kčs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ukázka cen v roce 1955</a:t>
            </a:r>
            <a:endParaRPr lang="cs-CZ" dirty="0"/>
          </a:p>
        </p:txBody>
      </p:sp>
      <p:sp>
        <p:nvSpPr>
          <p:cNvPr id="399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bochník chleba – 2,60 Kčs</a:t>
            </a:r>
          </a:p>
          <a:p>
            <a:r>
              <a:rPr lang="cs-CZ" smtClean="0"/>
              <a:t>1 l mléka – 1,80 Kčs</a:t>
            </a:r>
          </a:p>
          <a:p>
            <a:r>
              <a:rPr lang="cs-CZ" smtClean="0"/>
              <a:t>1 kg másla – 42 Kčs</a:t>
            </a:r>
          </a:p>
          <a:p>
            <a:r>
              <a:rPr lang="cs-CZ" smtClean="0"/>
              <a:t>1 vejce – 0,90 Kčs</a:t>
            </a:r>
          </a:p>
          <a:p>
            <a:r>
              <a:rPr lang="cs-CZ" smtClean="0"/>
              <a:t>1 kg mouky – 3,60 Kčs</a:t>
            </a:r>
          </a:p>
          <a:p>
            <a:r>
              <a:rPr lang="cs-CZ" smtClean="0"/>
              <a:t>1 kg vepřového – 28 Kčs</a:t>
            </a:r>
          </a:p>
          <a:p>
            <a:r>
              <a:rPr lang="cs-CZ" smtClean="0"/>
              <a:t>1 kg hovězího (zadní) – 24 Kčs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ukázka cen v roce 1955</a:t>
            </a:r>
          </a:p>
        </p:txBody>
      </p:sp>
      <p:sp>
        <p:nvSpPr>
          <p:cNvPr id="409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Pánská košile – 46,50 Kčs</a:t>
            </a:r>
          </a:p>
          <a:p>
            <a:r>
              <a:rPr lang="cs-CZ" smtClean="0"/>
              <a:t>kožené boty – 176 Kčs</a:t>
            </a:r>
          </a:p>
          <a:p>
            <a:r>
              <a:rPr lang="cs-CZ" smtClean="0"/>
              <a:t>pánský oblek (vlna) – 1180 Kč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početní úkol</a:t>
            </a:r>
            <a:endParaRPr lang="cs-CZ" dirty="0"/>
          </a:p>
        </p:txBody>
      </p:sp>
      <p:sp>
        <p:nvSpPr>
          <p:cNvPr id="419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června 1953 jste měl v hotovosti 1000 Kčs, uloženo 20000 Kčs (z toho jste 5000 uložil 20. 5., protože jste cosi zaslechl o chystané reformě).</a:t>
            </a:r>
          </a:p>
          <a:p>
            <a:r>
              <a:rPr lang="cs-CZ" b="1" dirty="0" smtClean="0"/>
              <a:t>Kolik Kčs nové měny jste výměnou získal?</a:t>
            </a:r>
          </a:p>
          <a:p>
            <a:r>
              <a:rPr lang="cs-CZ" b="1" dirty="0" smtClean="0">
                <a:hlinkClick r:id="rId2" action="ppaction://hlinksldjump"/>
              </a:rPr>
              <a:t>zásady měnové reformy</a:t>
            </a:r>
            <a:endParaRPr lang="cs-CZ" b="1" dirty="0" smtClean="0"/>
          </a:p>
          <a:p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řešení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hotovost: 74 Kčs (300Kčs 1:5 = 60, 700Kčs 1:50 = 14)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vklad: 2400Kčs (5000Kčs 1:5 = 1000, 5000Kčs 1:6,5 = 800, 5000Kčs 1:10 = 500, 5000Kčs 1:50 = 100)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celkem: 2474 Kčs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Vítejte v radostné realitě r. 1953. Společně s dalšími miliony obyvatel ČSR jste </a:t>
            </a:r>
            <a:r>
              <a:rPr lang="cs-CZ" smtClean="0"/>
              <a:t>byl ožebračen!</a:t>
            </a:r>
            <a:endParaRPr lang="cs-CZ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 A PRAMENY</a:t>
            </a:r>
          </a:p>
        </p:txBody>
      </p:sp>
      <p:sp>
        <p:nvSpPr>
          <p:cNvPr id="44034" name="Obdélník 2"/>
          <p:cNvSpPr>
            <a:spLocks noChangeArrowheads="1"/>
          </p:cNvSpPr>
          <p:nvPr/>
        </p:nvSpPr>
        <p:spPr bwMode="auto">
          <a:xfrm>
            <a:off x="593725" y="979488"/>
            <a:ext cx="792162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KAPLAN, Karel a kol. </a:t>
            </a:r>
            <a:r>
              <a:rPr lang="cs-CZ" sz="1400" i="1"/>
              <a:t>Československo v letech 1953 - 1966</a:t>
            </a:r>
            <a:r>
              <a:rPr lang="cs-CZ" sz="1400"/>
              <a:t>. Praha: SPN, 1992, ISBN 80-04-25745-3.</a:t>
            </a:r>
          </a:p>
          <a:p>
            <a:r>
              <a:rPr lang="cs-CZ" sz="1400"/>
              <a:t>MAREK, Jaroslav a kol. </a:t>
            </a:r>
            <a:r>
              <a:rPr lang="cs-CZ" sz="1400" i="1"/>
              <a:t>České a československé dějiny II.</a:t>
            </a:r>
            <a:r>
              <a:rPr lang="cs-CZ" sz="1400"/>
              <a:t>. Praha: Fortuna, 1991, ISBN 80-85298-29-5. </a:t>
            </a:r>
          </a:p>
          <a:p>
            <a:r>
              <a:rPr lang="cs-CZ" sz="1400"/>
              <a:t>STANĚK, Jaroslav. </a:t>
            </a:r>
            <a:r>
              <a:rPr lang="cs-CZ" sz="1400" i="1"/>
              <a:t>Peníze v českých zemích</a:t>
            </a:r>
            <a:r>
              <a:rPr lang="cs-CZ" sz="1400"/>
              <a:t>. Praha: P. A. S., 1995, ISBN 80-901893-1-8. </a:t>
            </a:r>
          </a:p>
          <a:p>
            <a:r>
              <a:rPr lang="cs-CZ" sz="1400"/>
              <a:t>VONDRA, Roman. </a:t>
            </a:r>
            <a:r>
              <a:rPr lang="cs-CZ" sz="1400" i="1"/>
              <a:t>Peníze v moderních českých dějinách</a:t>
            </a:r>
            <a:r>
              <a:rPr lang="cs-CZ" sz="1400"/>
              <a:t>. Praha: Academia, 2012, ISBN 978-80-200-2130-4. </a:t>
            </a:r>
          </a:p>
          <a:p>
            <a:r>
              <a:rPr lang="cs-CZ" sz="1400"/>
              <a:t>Foto: archiv autora.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501</TotalTime>
  <Words>856</Words>
  <Application>Microsoft Office PowerPoint</Application>
  <PresentationFormat>Předvádění na obrazovce (4:3)</PresentationFormat>
  <Paragraphs>122</Paragraphs>
  <Slides>27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Cesta</vt:lpstr>
      <vt:lpstr>Prezentace aplikace PowerPoint</vt:lpstr>
      <vt:lpstr>ANOTACE</vt:lpstr>
      <vt:lpstr>měnová reforma 1953</vt:lpstr>
      <vt:lpstr>Koncepce hospodářství po r. 1948</vt:lpstr>
      <vt:lpstr>situace čs. ekonomiky na poč. 50. let</vt:lpstr>
      <vt:lpstr>cíle měnové reformy</vt:lpstr>
      <vt:lpstr>průběh měnové reformy</vt:lpstr>
      <vt:lpstr>průběh měnové reformy</vt:lpstr>
      <vt:lpstr>průběh měnové reformy</vt:lpstr>
      <vt:lpstr>zásady měnové reformy</vt:lpstr>
      <vt:lpstr>zásady měnové reformy</vt:lpstr>
      <vt:lpstr>zásady měnové reformy</vt:lpstr>
      <vt:lpstr>nová čs. měna (od 1. 6. 1953)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reakce na  měnu</vt:lpstr>
      <vt:lpstr>ukázka příjmů v roce 1955</vt:lpstr>
      <vt:lpstr>ukázka cen v roce 1955</vt:lpstr>
      <vt:lpstr>ukázka cen v roce 1955</vt:lpstr>
      <vt:lpstr>početní úkol</vt:lpstr>
      <vt:lpstr>řešení úlohy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49</cp:revision>
  <dcterms:created xsi:type="dcterms:W3CDTF">2013-03-13T08:15:55Z</dcterms:created>
  <dcterms:modified xsi:type="dcterms:W3CDTF">2013-07-23T15:52:27Z</dcterms:modified>
</cp:coreProperties>
</file>