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352" r:id="rId2"/>
    <p:sldId id="350" r:id="rId3"/>
    <p:sldId id="351" r:id="rId4"/>
    <p:sldId id="256" r:id="rId5"/>
    <p:sldId id="321" r:id="rId6"/>
    <p:sldId id="278" r:id="rId7"/>
    <p:sldId id="279" r:id="rId8"/>
    <p:sldId id="280" r:id="rId9"/>
    <p:sldId id="322" r:id="rId10"/>
    <p:sldId id="328" r:id="rId11"/>
    <p:sldId id="324" r:id="rId12"/>
    <p:sldId id="325" r:id="rId13"/>
    <p:sldId id="326" r:id="rId14"/>
    <p:sldId id="327" r:id="rId15"/>
    <p:sldId id="330" r:id="rId16"/>
    <p:sldId id="331" r:id="rId17"/>
    <p:sldId id="287" r:id="rId18"/>
    <p:sldId id="332" r:id="rId19"/>
    <p:sldId id="333" r:id="rId20"/>
    <p:sldId id="334" r:id="rId21"/>
    <p:sldId id="335" r:id="rId22"/>
    <p:sldId id="336" r:id="rId23"/>
    <p:sldId id="337" r:id="rId24"/>
    <p:sldId id="338" r:id="rId25"/>
    <p:sldId id="339" r:id="rId26"/>
    <p:sldId id="340" r:id="rId27"/>
    <p:sldId id="341" r:id="rId28"/>
    <p:sldId id="343" r:id="rId29"/>
    <p:sldId id="344" r:id="rId30"/>
    <p:sldId id="261" r:id="rId31"/>
    <p:sldId id="345" r:id="rId32"/>
    <p:sldId id="347" r:id="rId33"/>
    <p:sldId id="348" r:id="rId34"/>
    <p:sldId id="349" r:id="rId35"/>
    <p:sldId id="320" r:id="rId36"/>
    <p:sldId id="342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5373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6201" autoAdjust="0"/>
  </p:normalViewPr>
  <p:slideViewPr>
    <p:cSldViewPr>
      <p:cViewPr varScale="1">
        <p:scale>
          <a:sx n="62" d="100"/>
          <a:sy n="62" d="100"/>
        </p:scale>
        <p:origin x="-15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F94AA-4F1D-4963-ACD0-BB6359CD04AA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68087E-B6BF-484C-B644-F979893869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Povrch: </a:t>
            </a:r>
            <a:r>
              <a:rPr lang="cs-CZ" sz="1200" dirty="0" smtClean="0"/>
              <a:t>Itálie je převážně hornatá země. Na severu kulminuje oblouk Alp vrcholem Mount </a:t>
            </a:r>
            <a:r>
              <a:rPr lang="cs-CZ" sz="1200" dirty="0" err="1" smtClean="0"/>
              <a:t>Blanc</a:t>
            </a:r>
            <a:r>
              <a:rPr lang="cs-CZ" sz="1200" dirty="0" smtClean="0"/>
              <a:t> (4807m). Jižně od Alp se rozléhá Pádská nížina, celým poloostrovem prostupuje pásmo Apenin. Na poloostrově i ostrovech</a:t>
            </a:r>
            <a:r>
              <a:rPr lang="cs-CZ" sz="1200" baseline="0" dirty="0" smtClean="0"/>
              <a:t> dochází k časté </a:t>
            </a:r>
            <a:r>
              <a:rPr lang="cs-CZ" sz="1200" baseline="0" dirty="0" err="1" smtClean="0"/>
              <a:t>seismické</a:t>
            </a:r>
            <a:r>
              <a:rPr lang="cs-CZ" sz="1200" baseline="0" dirty="0" smtClean="0"/>
              <a:t> a sopečné činnosti.( známé </a:t>
            </a:r>
            <a:r>
              <a:rPr lang="cs-CZ" sz="1200" baseline="0" dirty="0" err="1" smtClean="0"/>
              <a:t>spoky</a:t>
            </a:r>
            <a:r>
              <a:rPr lang="cs-CZ" sz="1200" baseline="0" dirty="0" smtClean="0"/>
              <a:t> Etna, Vesuv, </a:t>
            </a:r>
            <a:r>
              <a:rPr lang="cs-CZ" sz="1200" baseline="0" dirty="0" err="1" smtClean="0"/>
              <a:t>Stromboli</a:t>
            </a:r>
            <a:r>
              <a:rPr lang="cs-CZ" sz="1200" baseline="0" dirty="0" smtClean="0"/>
              <a:t>) </a:t>
            </a:r>
            <a:r>
              <a:rPr lang="cs-CZ" u="sng" baseline="0" dirty="0" smtClean="0">
                <a:uFill>
                  <a:solidFill>
                    <a:schemeClr val="tx1"/>
                  </a:solidFill>
                </a:uFill>
              </a:rPr>
              <a:t>Úkol pro žáky: Vysvětlete rozdíl mezi sopečnou a </a:t>
            </a:r>
            <a:r>
              <a:rPr lang="cs-CZ" u="sng" baseline="0" dirty="0" err="1" smtClean="0">
                <a:uFill>
                  <a:solidFill>
                    <a:schemeClr val="tx1"/>
                  </a:solidFill>
                </a:uFill>
              </a:rPr>
              <a:t>seismickou</a:t>
            </a:r>
            <a:r>
              <a:rPr lang="cs-CZ" u="sng" baseline="0" dirty="0" smtClean="0">
                <a:uFill>
                  <a:solidFill>
                    <a:schemeClr val="tx1"/>
                  </a:solidFill>
                </a:uFill>
              </a:rPr>
              <a:t> činností?</a:t>
            </a:r>
          </a:p>
          <a:p>
            <a:r>
              <a:rPr lang="cs-CZ" sz="1200" u="none" kern="1200" baseline="0" dirty="0" smtClean="0">
                <a:solidFill>
                  <a:srgbClr val="953735"/>
                </a:solidFill>
                <a:uFill>
                  <a:solidFill>
                    <a:schemeClr val="tx1"/>
                  </a:solidFill>
                </a:uFill>
                <a:latin typeface="+mn-lt"/>
                <a:ea typeface="+mn-ea"/>
                <a:cs typeface="+mn-cs"/>
              </a:rPr>
              <a:t>Nejvýznamnějším tokem je řeka Pád.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8087E-B6BF-484C-B644-F9798938697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Italské Alpy se táhnou</a:t>
            </a:r>
            <a:r>
              <a:rPr lang="cs-CZ" baseline="0" dirty="0" smtClean="0"/>
              <a:t> od pobřeží Ligurského moře po hranice se Slovinskem. Ve vysokohorském pásmu vzniklo mnoho tradičních středisek cestovního ruchu. Významné postavení má údolí </a:t>
            </a:r>
            <a:r>
              <a:rPr lang="cs-CZ" baseline="0" dirty="0" err="1" smtClean="0"/>
              <a:t>Aosta</a:t>
            </a:r>
            <a:r>
              <a:rPr lang="cs-CZ" baseline="0" dirty="0" smtClean="0"/>
              <a:t>, kudy vede cesta k vrcholu Mount </a:t>
            </a:r>
            <a:r>
              <a:rPr lang="cs-CZ" baseline="0" dirty="0" err="1" smtClean="0"/>
              <a:t>Blanc</a:t>
            </a:r>
            <a:r>
              <a:rPr lang="cs-CZ" baseline="0" dirty="0" smtClean="0"/>
              <a:t>. Známá střediska </a:t>
            </a:r>
            <a:r>
              <a:rPr lang="cs-CZ" baseline="0" dirty="0" err="1" smtClean="0"/>
              <a:t>Bormeo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Livigno</a:t>
            </a:r>
            <a:r>
              <a:rPr lang="cs-CZ" baseline="0" dirty="0" smtClean="0"/>
              <a:t>. Ve střední části Alp se ruch soustřeďuje do lázeňských středisek na pobřeží jezer ledovcového původu </a:t>
            </a:r>
            <a:r>
              <a:rPr lang="cs-CZ" baseline="0" dirty="0" err="1" smtClean="0"/>
              <a:t>Maggiore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Lugano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Como</a:t>
            </a:r>
            <a:r>
              <a:rPr lang="cs-CZ" baseline="0" dirty="0" smtClean="0"/>
              <a:t>, Garda. Samostatnou částí Alp na východě jsou Dolomity( velmi oblíbené českými turisty). Hlavními středisky jsou zde </a:t>
            </a:r>
            <a:r>
              <a:rPr lang="cs-CZ" baseline="0" dirty="0" err="1" smtClean="0"/>
              <a:t>Cortina</a:t>
            </a:r>
            <a:r>
              <a:rPr lang="cs-CZ" baseline="0" dirty="0" smtClean="0"/>
              <a:t> d´</a:t>
            </a:r>
            <a:r>
              <a:rPr lang="cs-CZ" baseline="0" dirty="0" err="1" smtClean="0"/>
              <a:t>Ampezzo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Bolzano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Marmolada</a:t>
            </a:r>
            <a:r>
              <a:rPr lang="cs-CZ" baseline="0" dirty="0" smtClean="0"/>
              <a:t>, Val </a:t>
            </a:r>
            <a:r>
              <a:rPr lang="cs-CZ" baseline="0" dirty="0" err="1" smtClean="0"/>
              <a:t>di</a:t>
            </a:r>
            <a:r>
              <a:rPr lang="cs-CZ" baseline="0" dirty="0" smtClean="0"/>
              <a:t> </a:t>
            </a:r>
            <a:r>
              <a:rPr lang="cs-CZ" baseline="0" dirty="0" err="1" smtClean="0"/>
              <a:t>Fiemme</a:t>
            </a:r>
            <a:r>
              <a:rPr lang="cs-CZ" baseline="0" dirty="0" smtClean="0"/>
              <a:t>. Alpy jsou </a:t>
            </a:r>
            <a:r>
              <a:rPr lang="cs-CZ" dirty="0" smtClean="0"/>
              <a:t>turisty vyhledávány jak v zimní tak v letní sezóně. V oblasti tzv. Jižního Tyrolska je převažující řečí němčina.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8087E-B6BF-484C-B644-F9798938697F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/>
              <a:t>Skládá se ze stovek malebných zátok oddělených vyvýšenými částmi pobřeží porostlými piniemi, cypřiši, </a:t>
            </a:r>
            <a:r>
              <a:rPr lang="cs-CZ" sz="1200" dirty="0" err="1" smtClean="0"/>
              <a:t>livovníky</a:t>
            </a:r>
            <a:r>
              <a:rPr lang="cs-CZ" sz="1200" dirty="0" smtClean="0"/>
              <a:t> a citrusy.</a:t>
            </a:r>
          </a:p>
          <a:p>
            <a:r>
              <a:rPr lang="cs-CZ" sz="1200" b="1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Cinque</a:t>
            </a:r>
            <a:r>
              <a:rPr lang="cs-CZ" sz="1200" b="1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b="1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Terre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je skalnatá pobřežní oblast na </a:t>
            </a:r>
            <a:r>
              <a:rPr lang="cs-CZ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italské </a:t>
            </a:r>
            <a:r>
              <a:rPr lang="cs-CZ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riviéře</a:t>
            </a:r>
            <a:r>
              <a:rPr lang="cs-CZ" sz="1200" b="0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zahrnuje celkem pět vesnic, které se vyznačují terasovitě na těsno postavenými domy staršího i novějšího data.</a:t>
            </a:r>
            <a:r>
              <a:rPr lang="cs-CZ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Od roku</a:t>
            </a:r>
            <a:r>
              <a:rPr lang="cs-CZ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1997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je </a:t>
            </a:r>
            <a:r>
              <a:rPr lang="cs-CZ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Cinque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b="0" i="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terre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součástí kulturního</a:t>
            </a:r>
            <a:r>
              <a:rPr lang="cs-CZ" sz="1200" b="0" i="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dědictví UNESCO</a:t>
            </a:r>
            <a:r>
              <a:rPr lang="cs-CZ" sz="1200" b="0" i="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8087E-B6BF-484C-B644-F9798938697F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Město</a:t>
            </a:r>
            <a:r>
              <a:rPr lang="cs-CZ" baseline="0" dirty="0" smtClean="0"/>
              <a:t> se r</a:t>
            </a:r>
            <a:r>
              <a:rPr lang="cs-CZ" dirty="0" smtClean="0"/>
              <a:t>ozkládá na hladině moře a na mnoha ostrovech rozdělených 150 kanály a spojených 400 mosty.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8087E-B6BF-484C-B644-F9798938697F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Tato oblast byla také součástí Byzantské říše.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8087E-B6BF-484C-B644-F9798938697F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Jaká</a:t>
            </a:r>
            <a:r>
              <a:rPr lang="cs-CZ" baseline="0" dirty="0" smtClean="0"/>
              <a:t> je nadmořská výška Etny?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8087E-B6BF-484C-B644-F9798938697F}" type="slidenum">
              <a:rPr lang="cs-CZ" smtClean="0"/>
              <a:pPr/>
              <a:t>28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397868-605B-4393-81BD-1AC2548B2180}" type="datetimeFigureOut">
              <a:rPr lang="cs-CZ" smtClean="0"/>
              <a:pPr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E97B95-7AE5-42A4-A46A-D26AD5A79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unset_over_florence_1.jpg" TargetMode="External"/><Relationship Id="rId13" Type="http://schemas.openxmlformats.org/officeDocument/2006/relationships/hyperlink" Target="http://cs.wikipedia.org/wiki/Soubor:Mare_Sardegna.JPG" TargetMode="External"/><Relationship Id="rId3" Type="http://schemas.openxmlformats.org/officeDocument/2006/relationships/hyperlink" Target="http://cs.wikipedia.org/wiki/Soubor:EU_location_ITA.png" TargetMode="External"/><Relationship Id="rId7" Type="http://schemas.openxmlformats.org/officeDocument/2006/relationships/hyperlink" Target="http://cs.wikipedia.org/wiki/Soubor:Bologna-SanPetronioPiazzaMaggiore1.jpg" TargetMode="External"/><Relationship Id="rId12" Type="http://schemas.openxmlformats.org/officeDocument/2006/relationships/hyperlink" Target="http://cs.wikipedia.org/wiki/Soubor:EtnaAvi%C3%B3.JPG" TargetMode="External"/><Relationship Id="rId2" Type="http://schemas.openxmlformats.org/officeDocument/2006/relationships/hyperlink" Target="http://cs.wikipedia.org/wiki/Soubor:Flag_of_Italy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Italy.Cinque.Terre.Manarola.2.jpg" TargetMode="External"/><Relationship Id="rId11" Type="http://schemas.openxmlformats.org/officeDocument/2006/relationships/hyperlink" Target="http://cs.wikipedia.org/wiki/Soubor:Naples-Castel_Nuovo.jpg" TargetMode="External"/><Relationship Id="rId5" Type="http://schemas.openxmlformats.org/officeDocument/2006/relationships/hyperlink" Target="http://cs.wikipedia.org/wiki/Soubor:Italian_regions_provinces.svg" TargetMode="External"/><Relationship Id="rId10" Type="http://schemas.openxmlformats.org/officeDocument/2006/relationships/hyperlink" Target="http://cs.wikipedia.org/wiki/Soubor:Pohled_na_%C5%99%C3%ADm.JPG" TargetMode="External"/><Relationship Id="rId4" Type="http://schemas.openxmlformats.org/officeDocument/2006/relationships/hyperlink" Target="http://upload.wikimedia.org/wikipedia/commons/f/f6/Satellite_image_of_Italy_in_March_2003.jpg" TargetMode="External"/><Relationship Id="rId9" Type="http://schemas.openxmlformats.org/officeDocument/2006/relationships/hyperlink" Target="http://cs.wikipedia.org/wiki/Soubor:Colosseo_-_panoramica_-_Scuba_Beer.jpg" TargetMode="Externa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cestovani.idnes.cz/italska-apulie-karibik-evropy-a-domky-jako-od-hobitu-fya-/kolem-sveta.aspx?c=A080801_102848_igsvet_sk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Itálie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88024" y="5229200"/>
            <a:ext cx="3816424" cy="1008112"/>
          </a:xfrm>
        </p:spPr>
        <p:txBody>
          <a:bodyPr>
            <a:normAutofit fontScale="77500" lnSpcReduction="20000"/>
          </a:bodyPr>
          <a:lstStyle/>
          <a:p>
            <a:pPr algn="r"/>
            <a:r>
              <a:rPr lang="cs-CZ" dirty="0" smtClean="0"/>
              <a:t>Mgr. Simona </a:t>
            </a:r>
            <a:r>
              <a:rPr lang="cs-CZ" dirty="0" err="1" smtClean="0"/>
              <a:t>Steinbauerová</a:t>
            </a: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581128"/>
            <a:ext cx="3131840" cy="1077218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Zeměpis cestovního ruchu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Simona </a:t>
                      </a:r>
                      <a:r>
                        <a:rPr lang="cs-CZ" dirty="0" err="1" smtClean="0"/>
                        <a:t>Steinbauerová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Regionální geografie</a:t>
                      </a:r>
                      <a:r>
                        <a:rPr lang="cs-CZ" baseline="0" dirty="0" smtClean="0"/>
                        <a:t> Evropy - Itálie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28. 8. 2013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dirty="0" smtClean="0"/>
              <a:t>Anotace</a:t>
            </a:r>
            <a:r>
              <a:rPr lang="cs-CZ" dirty="0" smtClean="0"/>
              <a:t>: </a:t>
            </a:r>
            <a:endParaRPr lang="cs-CZ" dirty="0" smtClean="0"/>
          </a:p>
          <a:p>
            <a:pPr algn="just"/>
            <a:r>
              <a:rPr lang="cs-CZ" sz="2200" dirty="0" smtClean="0"/>
              <a:t>Materiál </a:t>
            </a:r>
            <a:r>
              <a:rPr lang="cs-CZ" sz="2200" dirty="0" smtClean="0"/>
              <a:t>je možno využít pro rozšíření učiva v rámci předmětu zeměpis cestovního ruchu. Je určen pro 2. ročníky střední školy. </a:t>
            </a:r>
            <a:r>
              <a:rPr lang="cs-CZ" sz="2200" dirty="0" smtClean="0"/>
              <a:t>DUM </a:t>
            </a:r>
            <a:r>
              <a:rPr lang="cs-CZ" sz="2200" dirty="0" smtClean="0"/>
              <a:t>je vytvořen jako prezentace. Materiál obsahuje základní informace </a:t>
            </a:r>
            <a:r>
              <a:rPr lang="cs-CZ" sz="2200" dirty="0" smtClean="0"/>
              <a:t>z oblasti fyzické geografie, sociální geografie a cestovního ruchu Itálie.  V materiálu jsou vymezeny hlavní oblasti cestovního ruchu a také hlavní turistická lákadla Itálie.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</a:t>
            </a:r>
            <a:r>
              <a:rPr lang="cs-CZ" dirty="0" smtClean="0"/>
              <a:t>:</a:t>
            </a:r>
          </a:p>
          <a:p>
            <a:r>
              <a:rPr lang="cs-CZ" sz="2200" dirty="0" smtClean="0"/>
              <a:t>DUM je vytvořen ve formě prezentace a je v využitelný v rámci interaktivního vzdělávání.</a:t>
            </a:r>
            <a:endParaRPr lang="cs-CZ" sz="2200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ITÁLIE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b="1" u="sng" dirty="0" smtClean="0"/>
              <a:t>Základní data:</a:t>
            </a:r>
          </a:p>
          <a:p>
            <a:r>
              <a:rPr lang="cs-CZ" sz="2400" dirty="0" smtClean="0"/>
              <a:t>je republika</a:t>
            </a:r>
          </a:p>
          <a:p>
            <a:r>
              <a:rPr lang="cs-CZ" sz="2400" dirty="0" smtClean="0"/>
              <a:t>hl. město Řím</a:t>
            </a:r>
          </a:p>
          <a:p>
            <a:r>
              <a:rPr lang="cs-CZ" sz="2400" dirty="0" smtClean="0"/>
              <a:t>jazyk- italština</a:t>
            </a:r>
          </a:p>
          <a:p>
            <a:r>
              <a:rPr lang="cs-CZ" sz="2400" dirty="0" smtClean="0"/>
              <a:t>žije zde 58 milionů obyvatel</a:t>
            </a:r>
          </a:p>
          <a:p>
            <a:r>
              <a:rPr lang="cs-CZ" sz="2400" dirty="0" smtClean="0"/>
              <a:t>97% tvoří Italové</a:t>
            </a:r>
          </a:p>
          <a:p>
            <a:r>
              <a:rPr lang="cs-CZ" sz="2400" dirty="0" smtClean="0"/>
              <a:t>Je členem EU, NATO, součástí </a:t>
            </a:r>
            <a:r>
              <a:rPr lang="cs-CZ" sz="2400" dirty="0" err="1" smtClean="0"/>
              <a:t>Shengenského</a:t>
            </a:r>
            <a:r>
              <a:rPr lang="cs-CZ" sz="2400" dirty="0" smtClean="0"/>
              <a:t> prostoru</a:t>
            </a:r>
          </a:p>
          <a:p>
            <a:r>
              <a:rPr lang="cs-CZ" sz="2400" dirty="0" smtClean="0"/>
              <a:t>Měnou euro</a:t>
            </a:r>
          </a:p>
          <a:p>
            <a:r>
              <a:rPr lang="cs-CZ" sz="2400" dirty="0" smtClean="0"/>
              <a:t>je třetí nejnavštěvovanější stát v Evropě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026" name="Picture 2" descr="C:\Users\Simona\Downloads\Flag_of_Italy.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1988840"/>
            <a:ext cx="4038600" cy="2688193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4644008" y="1628800"/>
            <a:ext cx="1930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1. Vlajka Itálie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Itálie je stát v jižní Evropě. Rozkládá se na Apeninském poloostrově a na několika ostrovech.</a:t>
            </a:r>
            <a:endParaRPr lang="cs-CZ" sz="3200" dirty="0"/>
          </a:p>
        </p:txBody>
      </p:sp>
      <p:pic>
        <p:nvPicPr>
          <p:cNvPr id="2050" name="Picture 2" descr="C:\Users\Simona\Downloads\EU_location_ITA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060848"/>
            <a:ext cx="6034618" cy="4525963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547664" y="1700808"/>
            <a:ext cx="20135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2. Poloha Itálie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Simona\Downloads\Satellite_image_of_Italy_in_March_2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005481"/>
            <a:ext cx="5184576" cy="5865051"/>
          </a:xfrm>
          <a:prstGeom prst="rect">
            <a:avLst/>
          </a:prstGeom>
          <a:noFill/>
        </p:spPr>
      </p:pic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3200" dirty="0" smtClean="0"/>
              <a:t>Mořská hranice tvoří 80% státních hranic.</a:t>
            </a:r>
            <a:br>
              <a:rPr lang="cs-CZ" sz="3200" dirty="0" smtClean="0"/>
            </a:br>
            <a:endParaRPr lang="cs-CZ" sz="3200" dirty="0" smtClean="0"/>
          </a:p>
        </p:txBody>
      </p:sp>
      <p:sp>
        <p:nvSpPr>
          <p:cNvPr id="5123" name="Rectangle 5"/>
          <p:cNvSpPr>
            <a:spLocks noChangeArrowheads="1"/>
          </p:cNvSpPr>
          <p:nvPr/>
        </p:nvSpPr>
        <p:spPr bwMode="auto">
          <a:xfrm>
            <a:off x="971550" y="1557338"/>
            <a:ext cx="269875" cy="26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238050" tIns="0" rIns="31740" bIns="-6348" anchor="ctr">
            <a:spAutoFit/>
          </a:bodyPr>
          <a:lstStyle/>
          <a:p>
            <a:pPr algn="ctr"/>
            <a:endParaRPr lang="cs-CZ" sz="1800">
              <a:latin typeface="Arial" charset="0"/>
            </a:endParaRPr>
          </a:p>
        </p:txBody>
      </p:sp>
      <p:sp>
        <p:nvSpPr>
          <p:cNvPr id="5126" name="Text Box 15"/>
          <p:cNvSpPr txBox="1">
            <a:spLocks noChangeArrowheads="1"/>
          </p:cNvSpPr>
          <p:nvPr/>
        </p:nvSpPr>
        <p:spPr bwMode="auto">
          <a:xfrm>
            <a:off x="3275856" y="4077072"/>
            <a:ext cx="17023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Arial" charset="0"/>
              </a:rPr>
              <a:t>Tyrhénské</a:t>
            </a:r>
            <a:endParaRPr lang="cs-CZ" sz="2400" b="1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5127" name="Text Box 16"/>
          <p:cNvSpPr txBox="1">
            <a:spLocks noChangeArrowheads="1"/>
          </p:cNvSpPr>
          <p:nvPr/>
        </p:nvSpPr>
        <p:spPr bwMode="auto">
          <a:xfrm>
            <a:off x="4860032" y="3068960"/>
            <a:ext cx="128336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</a:rPr>
              <a:t>Jaderské</a:t>
            </a:r>
          </a:p>
        </p:txBody>
      </p:sp>
      <p:sp>
        <p:nvSpPr>
          <p:cNvPr id="5128" name="Text Box 17"/>
          <p:cNvSpPr txBox="1">
            <a:spLocks noChangeArrowheads="1"/>
          </p:cNvSpPr>
          <p:nvPr/>
        </p:nvSpPr>
        <p:spPr bwMode="auto">
          <a:xfrm>
            <a:off x="5867400" y="5373688"/>
            <a:ext cx="12350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Arial" charset="0"/>
              </a:rPr>
              <a:t>Jónské</a:t>
            </a:r>
          </a:p>
        </p:txBody>
      </p:sp>
      <p:sp>
        <p:nvSpPr>
          <p:cNvPr id="5129" name="Text Box 18"/>
          <p:cNvSpPr txBox="1">
            <a:spLocks noChangeArrowheads="1"/>
          </p:cNvSpPr>
          <p:nvPr/>
        </p:nvSpPr>
        <p:spPr bwMode="auto">
          <a:xfrm>
            <a:off x="4283968" y="6237312"/>
            <a:ext cx="20129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Arial" charset="0"/>
              </a:rPr>
              <a:t>Středozemní</a:t>
            </a:r>
          </a:p>
        </p:txBody>
      </p:sp>
      <p:sp>
        <p:nvSpPr>
          <p:cNvPr id="5130" name="Text Box 19"/>
          <p:cNvSpPr txBox="1">
            <a:spLocks noChangeArrowheads="1"/>
          </p:cNvSpPr>
          <p:nvPr/>
        </p:nvSpPr>
        <p:spPr bwMode="auto">
          <a:xfrm>
            <a:off x="2123728" y="3140968"/>
            <a:ext cx="1454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Arial" charset="0"/>
              </a:rPr>
              <a:t>Ligurské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692696"/>
            <a:ext cx="1948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Obr.3. Italská moře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1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 build="p"/>
      <p:bldP spid="5127" grpId="0" build="p"/>
      <p:bldP spid="5128" grpId="0" build="p"/>
      <p:bldP spid="5129" grpId="0" build="p"/>
      <p:bldP spid="513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Simona\Downloads\Satellite_image_of_Italy_in_March_200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093574"/>
            <a:ext cx="5040560" cy="5702134"/>
          </a:xfrm>
          <a:prstGeom prst="rect">
            <a:avLst/>
          </a:prstGeom>
          <a:noFill/>
        </p:spPr>
      </p:pic>
      <p:sp>
        <p:nvSpPr>
          <p:cNvPr id="6148" name="Text Box 10"/>
          <p:cNvSpPr txBox="1">
            <a:spLocks noChangeArrowheads="1"/>
          </p:cNvSpPr>
          <p:nvPr/>
        </p:nvSpPr>
        <p:spPr bwMode="auto">
          <a:xfrm>
            <a:off x="5292725" y="5661025"/>
            <a:ext cx="10636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Arial" charset="0"/>
              </a:rPr>
              <a:t>Sicílie</a:t>
            </a:r>
          </a:p>
        </p:txBody>
      </p:sp>
      <p:sp>
        <p:nvSpPr>
          <p:cNvPr id="6149" name="Text Box 11"/>
          <p:cNvSpPr txBox="1">
            <a:spLocks noChangeArrowheads="1"/>
          </p:cNvSpPr>
          <p:nvPr/>
        </p:nvSpPr>
        <p:spPr bwMode="auto">
          <a:xfrm>
            <a:off x="3059113" y="4724400"/>
            <a:ext cx="13858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latin typeface="Arial" charset="0"/>
              </a:rPr>
              <a:t>Sardinie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4797152"/>
            <a:ext cx="1546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Liparské o.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 rot="1827454">
            <a:off x="2819594" y="2929924"/>
            <a:ext cx="690376" cy="3765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563888" y="3429000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Elba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6" name="Šipka dolů 15"/>
          <p:cNvSpPr/>
          <p:nvPr/>
        </p:nvSpPr>
        <p:spPr>
          <a:xfrm rot="1674645">
            <a:off x="5134787" y="4627702"/>
            <a:ext cx="360040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20934555">
            <a:off x="3452457" y="5589535"/>
            <a:ext cx="792088" cy="41569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3491880" y="5877272"/>
            <a:ext cx="14947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Egadské</a:t>
            </a:r>
            <a:r>
              <a:rPr lang="cs-CZ" sz="2400" dirty="0" smtClean="0">
                <a:solidFill>
                  <a:schemeClr val="bg1"/>
                </a:solidFill>
              </a:rPr>
              <a:t> o.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267744" y="692696"/>
            <a:ext cx="2197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4. Italské ostrovy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" grpId="0" build="p"/>
      <p:bldP spid="6149" grpId="0" build="p"/>
      <p:bldP spid="13" grpId="0" build="p"/>
      <p:bldP spid="14" grpId="0" animBg="1"/>
      <p:bldP spid="15" grpId="0" build="p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Simona\Downloads\Satellite_image_of_Italy_in_March_2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093574"/>
            <a:ext cx="5040560" cy="5702134"/>
          </a:xfrm>
          <a:prstGeom prst="rect">
            <a:avLst/>
          </a:prstGeom>
          <a:noFill/>
        </p:spPr>
      </p:pic>
      <p:sp>
        <p:nvSpPr>
          <p:cNvPr id="7170" name="Text Box 4"/>
          <p:cNvSpPr txBox="1">
            <a:spLocks noChangeArrowheads="1"/>
          </p:cNvSpPr>
          <p:nvPr/>
        </p:nvSpPr>
        <p:spPr bwMode="auto">
          <a:xfrm>
            <a:off x="2123728" y="764704"/>
            <a:ext cx="269823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 smtClean="0">
                <a:latin typeface="Arial" charset="0"/>
              </a:rPr>
              <a:t>Obr. 5. Poloostrovy Itálie</a:t>
            </a:r>
            <a:endParaRPr lang="cs-CZ" dirty="0">
              <a:latin typeface="Arial" charset="0"/>
            </a:endParaRPr>
          </a:p>
        </p:txBody>
      </p:sp>
      <p:sp>
        <p:nvSpPr>
          <p:cNvPr id="7172" name="Text Box 8"/>
          <p:cNvSpPr txBox="1">
            <a:spLocks noChangeArrowheads="1"/>
          </p:cNvSpPr>
          <p:nvPr/>
        </p:nvSpPr>
        <p:spPr bwMode="auto">
          <a:xfrm>
            <a:off x="5220072" y="3429000"/>
            <a:ext cx="1239442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err="1" smtClean="0">
                <a:solidFill>
                  <a:schemeClr val="bg1"/>
                </a:solidFill>
                <a:latin typeface="Arial" charset="0"/>
              </a:rPr>
              <a:t>Gargano</a:t>
            </a:r>
            <a:endParaRPr lang="cs-CZ" sz="2000" b="1" dirty="0">
              <a:solidFill>
                <a:schemeClr val="bg1"/>
              </a:solidFill>
              <a:latin typeface="Arial" charset="0"/>
            </a:endParaRPr>
          </a:p>
        </p:txBody>
      </p:sp>
      <p:sp>
        <p:nvSpPr>
          <p:cNvPr id="7174" name="Text Box 11"/>
          <p:cNvSpPr txBox="1">
            <a:spLocks noChangeArrowheads="1"/>
          </p:cNvSpPr>
          <p:nvPr/>
        </p:nvSpPr>
        <p:spPr bwMode="auto">
          <a:xfrm>
            <a:off x="6804248" y="4581128"/>
            <a:ext cx="13128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err="1">
                <a:latin typeface="Arial" charset="0"/>
              </a:rPr>
              <a:t>Salantina</a:t>
            </a:r>
            <a:endParaRPr lang="cs-CZ" sz="2000" b="1" dirty="0">
              <a:latin typeface="Arial" charset="0"/>
            </a:endParaRPr>
          </a:p>
        </p:txBody>
      </p:sp>
      <p:sp>
        <p:nvSpPr>
          <p:cNvPr id="7176" name="Text Box 13"/>
          <p:cNvSpPr txBox="1">
            <a:spLocks noChangeArrowheads="1"/>
          </p:cNvSpPr>
          <p:nvPr/>
        </p:nvSpPr>
        <p:spPr bwMode="auto">
          <a:xfrm>
            <a:off x="5652120" y="5661248"/>
            <a:ext cx="155202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  <a:latin typeface="Arial" charset="0"/>
              </a:rPr>
              <a:t>Kalábrijský</a:t>
            </a:r>
            <a:endParaRPr lang="cs-CZ" sz="2000" b="1" dirty="0">
              <a:solidFill>
                <a:schemeClr val="bg1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  <p:bldP spid="7174" grpId="0" build="p"/>
      <p:bldP spid="717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9144000" cy="114300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Povrch: </a:t>
            </a:r>
            <a:r>
              <a:rPr lang="cs-CZ" sz="2000" dirty="0" smtClean="0"/>
              <a:t>Alpy-Dolomity, </a:t>
            </a:r>
            <a:r>
              <a:rPr lang="cs-CZ" sz="2000" dirty="0" err="1" smtClean="0"/>
              <a:t>Karnské</a:t>
            </a:r>
            <a:r>
              <a:rPr lang="cs-CZ" sz="2000" dirty="0" smtClean="0"/>
              <a:t>, </a:t>
            </a:r>
            <a:r>
              <a:rPr lang="cs-CZ" sz="2000" dirty="0" err="1" smtClean="0"/>
              <a:t>Julské</a:t>
            </a:r>
            <a:r>
              <a:rPr lang="cs-CZ" sz="2000" dirty="0" smtClean="0"/>
              <a:t>, Bergamské, </a:t>
            </a:r>
            <a:r>
              <a:rPr lang="cs-CZ" sz="2000" dirty="0" err="1" smtClean="0"/>
              <a:t>Grajské</a:t>
            </a:r>
            <a:r>
              <a:rPr lang="cs-CZ" sz="2000" dirty="0" smtClean="0"/>
              <a:t>, </a:t>
            </a:r>
            <a:r>
              <a:rPr lang="cs-CZ" sz="2000" dirty="0" err="1" smtClean="0"/>
              <a:t>Kotické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800" dirty="0" smtClean="0"/>
              <a:t>Vodstvo: </a:t>
            </a:r>
            <a:r>
              <a:rPr lang="cs-CZ" sz="2000" dirty="0" smtClean="0"/>
              <a:t>Pád, Tibera, ledovcová jezera ( </a:t>
            </a:r>
            <a:r>
              <a:rPr lang="cs-CZ" sz="2000" dirty="0" err="1" smtClean="0"/>
              <a:t>Lago</a:t>
            </a:r>
            <a:r>
              <a:rPr lang="cs-CZ" sz="2000" dirty="0" smtClean="0"/>
              <a:t> </a:t>
            </a:r>
            <a:r>
              <a:rPr lang="cs-CZ" sz="2000" dirty="0" err="1" smtClean="0"/>
              <a:t>di</a:t>
            </a:r>
            <a:r>
              <a:rPr lang="cs-CZ" sz="2000" dirty="0" smtClean="0"/>
              <a:t> Garda, </a:t>
            </a:r>
            <a:r>
              <a:rPr lang="cs-CZ" sz="2000" dirty="0" err="1" smtClean="0"/>
              <a:t>Lago</a:t>
            </a:r>
            <a:r>
              <a:rPr lang="cs-CZ" sz="2000" dirty="0" smtClean="0"/>
              <a:t> </a:t>
            </a:r>
            <a:r>
              <a:rPr lang="cs-CZ" sz="2000" dirty="0" err="1" smtClean="0"/>
              <a:t>Maggiore</a:t>
            </a:r>
            <a:r>
              <a:rPr lang="cs-CZ" sz="2000" dirty="0" smtClean="0"/>
              <a:t>, </a:t>
            </a:r>
            <a:r>
              <a:rPr lang="cs-CZ" sz="2000" dirty="0" err="1" smtClean="0"/>
              <a:t>Lago</a:t>
            </a:r>
            <a:r>
              <a:rPr lang="cs-CZ" sz="2000" dirty="0" smtClean="0"/>
              <a:t> </a:t>
            </a:r>
            <a:r>
              <a:rPr lang="cs-CZ" sz="2000" dirty="0" err="1" smtClean="0"/>
              <a:t>di</a:t>
            </a:r>
            <a:r>
              <a:rPr lang="cs-CZ" sz="2000" dirty="0" smtClean="0"/>
              <a:t> </a:t>
            </a:r>
            <a:r>
              <a:rPr lang="cs-CZ" sz="2000" dirty="0" err="1" smtClean="0"/>
              <a:t>Como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/>
          </a:p>
        </p:txBody>
      </p:sp>
      <p:pic>
        <p:nvPicPr>
          <p:cNvPr id="4" name="Picture 2" descr="C:\Users\Simona\Downloads\Satellite_image_of_Italy_in_March_2003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155866"/>
            <a:ext cx="5040560" cy="570213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rot="19294217">
            <a:off x="3242937" y="1518258"/>
            <a:ext cx="9637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l p 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2060848"/>
            <a:ext cx="18715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Pádská nížina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780635">
            <a:off x="4338547" y="3236574"/>
            <a:ext cx="16562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 p e n i n y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488668"/>
            <a:ext cx="2336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 povrch a vodstvo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rostlinstvo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Podnebí je subtropické – středomořské s teplým suchým létem a mírnou deštivou zimou. V Pádské nížině přibývají kontinentální rysy, v Alpách je chladné vysokohorské podnebí. Okolí alpský ledovcových jezer je pak podnebí subtropické.</a:t>
            </a:r>
          </a:p>
          <a:p>
            <a:r>
              <a:rPr lang="cs-CZ" sz="2800" dirty="0" smtClean="0"/>
              <a:t>Rostlinstvo – je vždyzelené –subtropické, ve vyšších polohách na severu jsou listnaté a smíšené lesy, v horách se vyvinuly výškové vegetační stupně.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Administrativní členění Itálie: země se dělí na 20 regionů.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r>
              <a:rPr lang="cs-CZ" dirty="0" smtClean="0"/>
              <a:t>Regiony např.: Toskánsko, Apulie, Lombardie, </a:t>
            </a:r>
            <a:r>
              <a:rPr lang="cs-CZ" dirty="0" err="1" smtClean="0"/>
              <a:t>Benátsko</a:t>
            </a:r>
            <a:r>
              <a:rPr lang="cs-CZ" dirty="0" smtClean="0"/>
              <a:t>, </a:t>
            </a:r>
            <a:r>
              <a:rPr lang="cs-CZ" dirty="0" err="1" smtClean="0"/>
              <a:t>Kampánie</a:t>
            </a:r>
            <a:r>
              <a:rPr lang="cs-CZ" dirty="0" smtClean="0"/>
              <a:t>, Kalábrie, </a:t>
            </a:r>
            <a:r>
              <a:rPr lang="cs-CZ" dirty="0" err="1" smtClean="0"/>
              <a:t>Emilia</a:t>
            </a:r>
            <a:r>
              <a:rPr lang="cs-CZ" dirty="0" smtClean="0"/>
              <a:t> </a:t>
            </a:r>
            <a:r>
              <a:rPr lang="cs-CZ" dirty="0" err="1" smtClean="0"/>
              <a:t>Romagna</a:t>
            </a:r>
            <a:endParaRPr lang="cs-CZ" dirty="0" smtClean="0"/>
          </a:p>
          <a:p>
            <a:r>
              <a:rPr lang="cs-CZ" dirty="0" smtClean="0"/>
              <a:t>Dva městské státy: San Marino, Vatikán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114" y="1600200"/>
            <a:ext cx="4049901" cy="50623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323528" y="1484784"/>
            <a:ext cx="2955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Obr.7. Administrativní členění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problém </a:t>
            </a:r>
            <a:r>
              <a:rPr lang="cs-CZ" sz="2800" dirty="0" err="1" smtClean="0"/>
              <a:t>Mezzogiorno</a:t>
            </a:r>
            <a:r>
              <a:rPr lang="cs-CZ" sz="2800" dirty="0" smtClean="0"/>
              <a:t> (bohatý sever X chudý jih)</a:t>
            </a:r>
          </a:p>
          <a:p>
            <a:r>
              <a:rPr lang="cs-CZ" sz="2800" dirty="0" smtClean="0"/>
              <a:t>Zemědělství - Rostlinná výroba – olivy, vinná réva, ovoce- citrusy , zelenina ( Pádská nížina)</a:t>
            </a:r>
          </a:p>
          <a:p>
            <a:r>
              <a:rPr lang="cs-CZ" sz="2800" dirty="0" smtClean="0"/>
              <a:t>Průmysl – výroba automobilů ( </a:t>
            </a:r>
            <a:r>
              <a:rPr lang="cs-CZ" sz="2800" dirty="0" err="1" smtClean="0"/>
              <a:t>Ferarri</a:t>
            </a:r>
            <a:r>
              <a:rPr lang="cs-CZ" sz="2800" dirty="0" smtClean="0"/>
              <a:t>, </a:t>
            </a:r>
            <a:r>
              <a:rPr lang="cs-CZ" sz="2800" dirty="0" err="1" smtClean="0"/>
              <a:t>Lamborghini</a:t>
            </a:r>
            <a:r>
              <a:rPr lang="cs-CZ" sz="2800" dirty="0" smtClean="0"/>
              <a:t>, Fiat, </a:t>
            </a:r>
            <a:r>
              <a:rPr lang="cs-CZ" sz="2800" dirty="0" err="1" smtClean="0"/>
              <a:t>Iveco</a:t>
            </a:r>
            <a:r>
              <a:rPr lang="cs-CZ" sz="2800" dirty="0" smtClean="0"/>
              <a:t>, Alfa Romeo,sever země), potravinářský průmysl, textilní průmysl, obuvnický průmysl(kožedělný), chemický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Ekonomická stránka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1. sever- (Pádská nížina a </a:t>
            </a:r>
            <a:r>
              <a:rPr lang="cs-CZ" sz="2800" dirty="0" err="1" smtClean="0"/>
              <a:t>Podhúří</a:t>
            </a:r>
            <a:r>
              <a:rPr lang="cs-CZ" sz="2800" dirty="0" smtClean="0"/>
              <a:t> Alp) hl. průmyslová a zemědělská oblast Itálie, ¾ </a:t>
            </a:r>
            <a:r>
              <a:rPr lang="cs-CZ" sz="2800" dirty="0" err="1" smtClean="0"/>
              <a:t>pr</a:t>
            </a:r>
            <a:r>
              <a:rPr lang="cs-CZ" sz="2800" dirty="0" smtClean="0"/>
              <a:t>. Potenciálu Itálie (Milano, Janov, Turín, Benátky)</a:t>
            </a:r>
          </a:p>
          <a:p>
            <a:r>
              <a:rPr lang="cs-CZ" sz="2800" dirty="0" smtClean="0"/>
              <a:t>2. střed- (Toskánsko nejvyspělejší částí středu)- ovocnářství, vinařství, centrem cestovního ruchu je Řím</a:t>
            </a:r>
          </a:p>
          <a:p>
            <a:r>
              <a:rPr lang="cs-CZ" sz="2800" dirty="0" smtClean="0"/>
              <a:t>3. Jih- (Sicílie, </a:t>
            </a:r>
            <a:r>
              <a:rPr lang="cs-CZ" sz="2800" dirty="0" err="1" smtClean="0"/>
              <a:t>Sardínie</a:t>
            </a:r>
            <a:r>
              <a:rPr lang="cs-CZ" sz="2800" dirty="0" smtClean="0"/>
              <a:t> a jih Apenin. Poloostrova)  </a:t>
            </a:r>
            <a:r>
              <a:rPr lang="cs-CZ" sz="2800" dirty="0" err="1" smtClean="0"/>
              <a:t>průmylsová</a:t>
            </a:r>
            <a:r>
              <a:rPr lang="cs-CZ" sz="2800" dirty="0" smtClean="0"/>
              <a:t> výroba je soustředěna v přístavech, pěstování citrusů, centrem Neapol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Itálie jako turistická velmoc a její hlavní lákadla: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2800" dirty="0" smtClean="0"/>
              <a:t>8500 km dlouhé středomořské pobřeží, subtropické podnebí, italské ostrovy, horské masivy Alp, gastronomie, kulturně historické památky, </a:t>
            </a:r>
            <a:r>
              <a:rPr lang="cs-CZ" sz="2800" dirty="0" err="1" smtClean="0"/>
              <a:t>památky</a:t>
            </a:r>
            <a:r>
              <a:rPr lang="cs-CZ" sz="2800" dirty="0" smtClean="0"/>
              <a:t> UNESCO</a:t>
            </a:r>
          </a:p>
          <a:p>
            <a:r>
              <a:rPr lang="cs-CZ" sz="2800" dirty="0" smtClean="0"/>
              <a:t>Itálii ročně navštíví v počtu </a:t>
            </a:r>
            <a:r>
              <a:rPr lang="cs-CZ" sz="2800" dirty="0" err="1" smtClean="0"/>
              <a:t>přencujících</a:t>
            </a:r>
            <a:r>
              <a:rPr lang="cs-CZ" sz="2800" dirty="0" smtClean="0"/>
              <a:t> 40 milionů návštěvníků</a:t>
            </a:r>
          </a:p>
          <a:p>
            <a:r>
              <a:rPr lang="cs-CZ" sz="2800" dirty="0" smtClean="0"/>
              <a:t>Podle příjmů ze zahraničního cestovního ruchu ( přes 30 milionů $)</a:t>
            </a:r>
          </a:p>
          <a:p>
            <a:r>
              <a:rPr lang="cs-CZ" sz="2800" dirty="0" smtClean="0"/>
              <a:t>Itálie je přední </a:t>
            </a:r>
            <a:r>
              <a:rPr lang="cs-CZ" sz="2800" b="1" dirty="0" smtClean="0"/>
              <a:t>cílovou zemí </a:t>
            </a:r>
            <a:r>
              <a:rPr lang="cs-CZ" sz="2800" dirty="0" smtClean="0"/>
              <a:t>v cestovním ruchu, nejpočetnějšími návštěvníky jsou Němci, Francouzi, Švýcaři a občané zemí EU.</a:t>
            </a:r>
          </a:p>
          <a:p>
            <a:r>
              <a:rPr lang="cs-CZ" sz="2800" dirty="0" smtClean="0"/>
              <a:t>Domácí cestovní ruch se uplatňuje především v severní části státu, na pobřeží a při jezerech.</a:t>
            </a:r>
          </a:p>
          <a:p>
            <a:endParaRPr lang="cs-CZ" sz="2800" b="1" dirty="0" smtClean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oblasti cestovního ruchu: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1.Italské Alpy – vrchol Mount </a:t>
            </a:r>
            <a:r>
              <a:rPr lang="cs-CZ" dirty="0" err="1" smtClean="0"/>
              <a:t>Blanc</a:t>
            </a:r>
            <a:r>
              <a:rPr lang="cs-CZ" dirty="0" smtClean="0"/>
              <a:t> 4807 m, Dolomity se středisky </a:t>
            </a:r>
            <a:r>
              <a:rPr lang="cs-CZ" dirty="0" err="1" smtClean="0"/>
              <a:t>Cortina</a:t>
            </a:r>
            <a:r>
              <a:rPr lang="cs-CZ" dirty="0" smtClean="0"/>
              <a:t> d´</a:t>
            </a:r>
            <a:r>
              <a:rPr lang="cs-CZ" dirty="0" err="1" smtClean="0"/>
              <a:t>Ampezzo</a:t>
            </a:r>
            <a:r>
              <a:rPr lang="cs-CZ" dirty="0" smtClean="0"/>
              <a:t>, </a:t>
            </a:r>
            <a:r>
              <a:rPr lang="cs-CZ" dirty="0" err="1" smtClean="0"/>
              <a:t>Bolzano</a:t>
            </a:r>
            <a:r>
              <a:rPr lang="cs-CZ" dirty="0" smtClean="0"/>
              <a:t>, </a:t>
            </a:r>
            <a:r>
              <a:rPr lang="cs-CZ" dirty="0" err="1" smtClean="0"/>
              <a:t>Marmolada</a:t>
            </a:r>
            <a:r>
              <a:rPr lang="cs-CZ" dirty="0" smtClean="0"/>
              <a:t>, Val </a:t>
            </a:r>
            <a:r>
              <a:rPr lang="cs-CZ" dirty="0" err="1" smtClean="0"/>
              <a:t>di</a:t>
            </a:r>
            <a:r>
              <a:rPr lang="cs-CZ" dirty="0" smtClean="0"/>
              <a:t> </a:t>
            </a:r>
            <a:r>
              <a:rPr lang="cs-CZ" dirty="0" err="1" smtClean="0"/>
              <a:t>Fiemme</a:t>
            </a:r>
            <a:endParaRPr lang="cs-CZ" dirty="0" smtClean="0"/>
          </a:p>
          <a:p>
            <a:pPr lvl="5">
              <a:buNone/>
            </a:pP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467544" y="1052736"/>
            <a:ext cx="7848872" cy="5616624"/>
            <a:chOff x="971600" y="1040985"/>
            <a:chExt cx="7596336" cy="5817015"/>
          </a:xfrm>
        </p:grpSpPr>
        <p:pic>
          <p:nvPicPr>
            <p:cNvPr id="4" name="Picture 5" descr="C:\Documents and Settings\Simi\Dokumenty\Obrázky\hory\Paganella\výber paganella\IMG_958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971600" y="1040985"/>
              <a:ext cx="7596336" cy="5817015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7236296" y="6165304"/>
              <a:ext cx="117679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Obr.8 lyžař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1143000"/>
          </a:xfrm>
        </p:spPr>
        <p:txBody>
          <a:bodyPr>
            <a:noAutofit/>
          </a:bodyPr>
          <a:lstStyle/>
          <a:p>
            <a:r>
              <a:rPr lang="cs-CZ" sz="3200" dirty="0" smtClean="0"/>
              <a:t>Pro italské Alpy je typické stálé počasí s velkým počtem slunečných dní a lyžařskou sezónou prodlouženou do jarních měsíců</a:t>
            </a:r>
            <a:endParaRPr lang="cs-CZ" sz="3200" dirty="0"/>
          </a:p>
        </p:txBody>
      </p:sp>
      <p:pic>
        <p:nvPicPr>
          <p:cNvPr id="4" name="Picture 4" descr="C:\Documents and Settings\Simi\Dokumenty\Obrázky\hory\Paganella\výber paganella\P326050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448814"/>
            <a:ext cx="6912768" cy="518621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868144" y="6165304"/>
            <a:ext cx="2019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9. Vrcholky Alp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Picture 2" descr="C:\Documents and Settings\Simi\Dokumenty\Obrázky\hory\Paganella\P326011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214402" y="-160800"/>
            <a:ext cx="9358402" cy="70188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580112" y="6488668"/>
            <a:ext cx="23307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10 </a:t>
            </a:r>
            <a:r>
              <a:rPr lang="cs-CZ" dirty="0" err="1" smtClean="0"/>
              <a:t>Paganella</a:t>
            </a:r>
            <a:r>
              <a:rPr lang="cs-CZ" dirty="0" smtClean="0"/>
              <a:t> údolí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oblasti cestovního ruchu: </a:t>
            </a:r>
            <a:br>
              <a:rPr lang="cs-CZ" sz="3200" dirty="0" smtClean="0"/>
            </a:br>
            <a:r>
              <a:rPr lang="cs-CZ" sz="3200" dirty="0" smtClean="0"/>
              <a:t>2. italská riviéra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Táhne se od francouzské hranice po záliv a město La </a:t>
            </a:r>
            <a:r>
              <a:rPr lang="cs-CZ" sz="2800" dirty="0" err="1" smtClean="0"/>
              <a:t>Spezia</a:t>
            </a:r>
            <a:r>
              <a:rPr lang="cs-CZ" sz="2800" dirty="0" smtClean="0"/>
              <a:t>. Hlavním střediskem je město Janov (</a:t>
            </a:r>
            <a:r>
              <a:rPr lang="cs-CZ" sz="2800" dirty="0" err="1" smtClean="0"/>
              <a:t>Genova</a:t>
            </a:r>
            <a:r>
              <a:rPr lang="cs-CZ" sz="2800" dirty="0" smtClean="0"/>
              <a:t>). Na západ od něj se táhne nejluxusnější část pobřeží včetně střediska San Rema a pobřežní oblastí </a:t>
            </a:r>
            <a:r>
              <a:rPr lang="cs-CZ" sz="2800" dirty="0" err="1" smtClean="0"/>
              <a:t>Cinque</a:t>
            </a:r>
            <a:r>
              <a:rPr lang="cs-CZ" sz="2800" dirty="0" smtClean="0"/>
              <a:t> </a:t>
            </a:r>
            <a:r>
              <a:rPr lang="cs-CZ" sz="2800" dirty="0" err="1" smtClean="0"/>
              <a:t>terre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467544" y="1268760"/>
            <a:ext cx="7966026" cy="5301610"/>
            <a:chOff x="467544" y="1268760"/>
            <a:chExt cx="7966026" cy="5301610"/>
          </a:xfrm>
        </p:grpSpPr>
        <p:pic>
          <p:nvPicPr>
            <p:cNvPr id="6146" name="Picture 2" descr="C:\Users\Simona\Downloads\800px-Italy.Cinque.Terre.Manarola.2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67544" y="1268760"/>
              <a:ext cx="7966026" cy="5301610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6084168" y="6093296"/>
              <a:ext cx="21723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Obr. 11. </a:t>
              </a:r>
              <a:r>
                <a:rPr lang="cs-CZ" b="1" dirty="0" err="1" smtClean="0"/>
                <a:t>Cinque</a:t>
              </a:r>
              <a:r>
                <a:rPr lang="cs-CZ" b="1" dirty="0" smtClean="0"/>
                <a:t> </a:t>
              </a:r>
              <a:r>
                <a:rPr lang="cs-CZ" b="1" dirty="0" err="1" smtClean="0"/>
                <a:t>Terre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oblasti cestovního ruchu:</a:t>
            </a:r>
            <a:br>
              <a:rPr lang="cs-CZ" sz="3200" dirty="0" smtClean="0"/>
            </a:br>
            <a:r>
              <a:rPr lang="cs-CZ" sz="3200" dirty="0" smtClean="0"/>
              <a:t>3. Benátky a okolí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Leží při březích Jadranu, město Benátky představuje mimořádně cenný, celosvětově významný komplex architektonických a jiných kulturních památek. V okolí turisté navštěvují města Padova, Verona, Ferrara a jiné.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657096" y="928670"/>
            <a:ext cx="7803336" cy="5852501"/>
            <a:chOff x="657096" y="928670"/>
            <a:chExt cx="7803336" cy="5852501"/>
          </a:xfrm>
        </p:grpSpPr>
        <p:pic>
          <p:nvPicPr>
            <p:cNvPr id="4" name="Picture 5" descr="C:\Documents and Settings\Simi\Plocha\benátky\P7094710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7096" y="928670"/>
              <a:ext cx="7803336" cy="5852501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6156176" y="6237312"/>
              <a:ext cx="22707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Obr. 12. </a:t>
              </a:r>
              <a:r>
                <a:rPr lang="cs-CZ" b="1" dirty="0" err="1" smtClean="0"/>
                <a:t>Kanal</a:t>
              </a:r>
              <a:r>
                <a:rPr lang="cs-CZ" b="1" dirty="0" smtClean="0"/>
                <a:t> Grande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oblasti cestovního ruchu:</a:t>
            </a:r>
            <a:br>
              <a:rPr lang="cs-CZ" sz="3200" dirty="0" smtClean="0"/>
            </a:br>
            <a:r>
              <a:rPr lang="cs-CZ" sz="3200" dirty="0" smtClean="0"/>
              <a:t>4. </a:t>
            </a:r>
            <a:r>
              <a:rPr lang="cs-CZ" sz="3200" dirty="0" err="1" smtClean="0"/>
              <a:t>Emilia</a:t>
            </a:r>
            <a:r>
              <a:rPr lang="cs-CZ" sz="3200" dirty="0" smtClean="0"/>
              <a:t> </a:t>
            </a:r>
            <a:r>
              <a:rPr lang="cs-CZ" sz="3200" dirty="0" err="1" smtClean="0"/>
              <a:t>Romagna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Tato oblast patří k nejbohatším regionům Itálie, hlavním městem je zde Bologna. Je také kulturním a turistickým centrem, nachází se zde nejstarší univerzita Západního světa, množství renesančních měst jako Parma  a Modena.</a:t>
            </a:r>
          </a:p>
          <a:p>
            <a:r>
              <a:rPr lang="cs-CZ" sz="2800" dirty="0" err="1" smtClean="0"/>
              <a:t>Emilia</a:t>
            </a:r>
            <a:r>
              <a:rPr lang="cs-CZ" sz="2800" dirty="0" smtClean="0"/>
              <a:t>-</a:t>
            </a:r>
            <a:r>
              <a:rPr lang="cs-CZ" sz="2800" dirty="0" err="1" smtClean="0"/>
              <a:t>Romagna</a:t>
            </a:r>
            <a:r>
              <a:rPr lang="cs-CZ" sz="2800" dirty="0" smtClean="0"/>
              <a:t> je i domovem známých automobilových a motocyklových značek, mezi něž patří </a:t>
            </a:r>
            <a:r>
              <a:rPr lang="cs-CZ" sz="2800" dirty="0" err="1" smtClean="0"/>
              <a:t>Lamborghini</a:t>
            </a:r>
            <a:r>
              <a:rPr lang="cs-CZ" sz="2800" dirty="0" smtClean="0"/>
              <a:t>, Ferrari, </a:t>
            </a:r>
            <a:r>
              <a:rPr lang="cs-CZ" sz="2800" dirty="0" err="1" smtClean="0"/>
              <a:t>Maserati</a:t>
            </a:r>
            <a:r>
              <a:rPr lang="cs-CZ" sz="2800" dirty="0" smtClean="0"/>
              <a:t> a </a:t>
            </a:r>
            <a:r>
              <a:rPr lang="cs-CZ" sz="2800" dirty="0" err="1" smtClean="0"/>
              <a:t>Ducati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755576" y="770744"/>
            <a:ext cx="7632848" cy="6087256"/>
            <a:chOff x="755576" y="770744"/>
            <a:chExt cx="7632848" cy="6087256"/>
          </a:xfrm>
        </p:grpSpPr>
        <p:pic>
          <p:nvPicPr>
            <p:cNvPr id="7170" name="Picture 2" descr="C:\Users\Simona\Downloads\752px-Bologna-SanPetronioPiazzaMaggiore1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755576" y="770744"/>
              <a:ext cx="7632848" cy="6087256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2987824" y="980728"/>
              <a:ext cx="530395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/>
                <a:t>Obr. 13. Bologna, San </a:t>
              </a:r>
              <a:r>
                <a:rPr lang="cs-CZ" sz="2000" b="1" dirty="0" err="1" smtClean="0"/>
                <a:t>Petronio</a:t>
              </a:r>
              <a:r>
                <a:rPr lang="cs-CZ" sz="2000" b="1" dirty="0" smtClean="0"/>
                <a:t> </a:t>
              </a:r>
              <a:r>
                <a:rPr lang="cs-CZ" sz="2000" b="1" dirty="0" err="1" smtClean="0"/>
                <a:t>Piazza</a:t>
              </a:r>
              <a:r>
                <a:rPr lang="cs-CZ" sz="2000" b="1" dirty="0" smtClean="0"/>
                <a:t> </a:t>
              </a:r>
              <a:r>
                <a:rPr lang="cs-CZ" sz="2000" b="1" dirty="0" err="1" smtClean="0"/>
                <a:t>Maggiore</a:t>
              </a:r>
              <a:endParaRPr lang="cs-CZ" sz="2000" b="1" dirty="0" smtClean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oblasti cestovního ruchu:</a:t>
            </a:r>
            <a:br>
              <a:rPr lang="cs-CZ" sz="3200" dirty="0" smtClean="0"/>
            </a:br>
            <a:r>
              <a:rPr lang="cs-CZ" sz="3200" dirty="0" smtClean="0"/>
              <a:t>5. Florencie a okolí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Florencie patří k světovým klenotnicím umění. K jejím pokladům patří např. galerie </a:t>
            </a:r>
            <a:r>
              <a:rPr lang="cs-CZ" dirty="0" err="1" smtClean="0"/>
              <a:t>Uffizi</a:t>
            </a:r>
            <a:r>
              <a:rPr lang="cs-CZ" dirty="0" smtClean="0"/>
              <a:t>, </a:t>
            </a:r>
            <a:r>
              <a:rPr lang="cs-CZ" dirty="0" err="1" smtClean="0"/>
              <a:t>Palazzio</a:t>
            </a:r>
            <a:r>
              <a:rPr lang="cs-CZ" dirty="0" smtClean="0"/>
              <a:t> </a:t>
            </a:r>
            <a:r>
              <a:rPr lang="cs-CZ" dirty="0" err="1" smtClean="0"/>
              <a:t>Duomo</a:t>
            </a:r>
            <a:r>
              <a:rPr lang="cs-CZ" dirty="0" smtClean="0"/>
              <a:t>, údolí řeky </a:t>
            </a:r>
            <a:r>
              <a:rPr lang="cs-CZ" dirty="0" err="1" smtClean="0"/>
              <a:t>Arno</a:t>
            </a:r>
            <a:r>
              <a:rPr lang="cs-CZ" dirty="0" smtClean="0"/>
              <a:t> a další. Dalším lákadlem tohoto regionu je město Pisa se šikmou věží a pobřeží Ligurského moře. 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467544" y="980728"/>
            <a:ext cx="8128000" cy="5410200"/>
            <a:chOff x="467544" y="980728"/>
            <a:chExt cx="8128000" cy="5410200"/>
          </a:xfrm>
        </p:grpSpPr>
        <p:pic>
          <p:nvPicPr>
            <p:cNvPr id="8194" name="Picture 2" descr="C:\Users\Simona\Downloads\800px-Sunset_over_florence_1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67544" y="980728"/>
              <a:ext cx="8128000" cy="5410200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6660232" y="1124744"/>
              <a:ext cx="177907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Obr.14. Florencie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3970784" cy="562074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/>
              <a:t>Obr.15. Pisa náměstí zázraků</a:t>
            </a:r>
            <a:endParaRPr lang="cs-CZ" sz="1800" b="1" dirty="0"/>
          </a:p>
        </p:txBody>
      </p:sp>
      <p:pic>
        <p:nvPicPr>
          <p:cNvPr id="4" name="Picture 2" descr="D:\Fotky\2011\dovolená Itálie 2011\návštěva Pisy a Florencie\P630673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838846"/>
            <a:ext cx="7848871" cy="588665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oblast cestovního ruchu:</a:t>
            </a:r>
            <a:br>
              <a:rPr lang="cs-CZ" sz="3200" dirty="0" smtClean="0"/>
            </a:br>
            <a:r>
              <a:rPr lang="cs-CZ" sz="3200" dirty="0" smtClean="0"/>
              <a:t>6. </a:t>
            </a:r>
            <a:r>
              <a:rPr lang="cs-CZ" sz="3200" dirty="0" err="1" smtClean="0"/>
              <a:t>Lazio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Autofit/>
          </a:bodyPr>
          <a:lstStyle/>
          <a:p>
            <a:r>
              <a:rPr lang="cs-CZ" sz="2800" dirty="0" smtClean="0"/>
              <a:t>Hl. město Řím je střediskem jedné z největším oblastí cestovního ruchu na světě. Žije zde 3 miliony obyvatel. Množství nejvýznamnějších památek se soustřeďuje v jeho nejstarší části a v okolí pahorků, na nichž sídlili římští císaři. Cenné památky se zachovali z antiky, dob raně křesťanských, z období renesance, baroka i jiných architektonických stylů.</a:t>
            </a:r>
          </a:p>
          <a:p>
            <a:r>
              <a:rPr lang="cs-CZ" sz="2800" dirty="0" smtClean="0"/>
              <a:t>V Římě se nachází i církevní stát Vatikán, nejmenší nezávislý stát světa.</a:t>
            </a:r>
          </a:p>
          <a:p>
            <a:r>
              <a:rPr lang="cs-CZ" sz="2800" dirty="0" smtClean="0"/>
              <a:t>V okolí hl. města se vyvinulo rozsáhlé rekreační zázemí při pobřeží Tyrhénského moře.</a:t>
            </a:r>
            <a:endParaRPr lang="cs-CZ" sz="280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Obr. 16. Koloseum</a:t>
            </a:r>
            <a:endParaRPr lang="cs-CZ" sz="1800" dirty="0"/>
          </a:p>
        </p:txBody>
      </p:sp>
      <p:pic>
        <p:nvPicPr>
          <p:cNvPr id="4" name="Picture 2" descr="C:\Users\Simona\Downloads\800px-Colosseo_-_panoramica_-_Scuba_Beer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556792"/>
            <a:ext cx="9052324" cy="3140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800" dirty="0" smtClean="0"/>
              <a:t>Obr. 17. Vatikán</a:t>
            </a:r>
            <a:endParaRPr lang="cs-CZ" sz="1800" dirty="0"/>
          </a:p>
        </p:txBody>
      </p:sp>
      <p:pic>
        <p:nvPicPr>
          <p:cNvPr id="10242" name="Picture 2" descr="C:\Users\Simona\Downloads\800px-Pohled_na_řím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052736"/>
            <a:ext cx="7560840" cy="56706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oblasti cestovního ruchu:</a:t>
            </a:r>
            <a:br>
              <a:rPr lang="cs-CZ" sz="3200" dirty="0" smtClean="0"/>
            </a:br>
            <a:r>
              <a:rPr lang="cs-CZ" sz="3200" dirty="0" smtClean="0"/>
              <a:t>7. </a:t>
            </a:r>
            <a:r>
              <a:rPr lang="cs-CZ" sz="3200" dirty="0" err="1" smtClean="0"/>
              <a:t>Kampánie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4525963"/>
          </a:xfrm>
        </p:spPr>
        <p:txBody>
          <a:bodyPr/>
          <a:lstStyle/>
          <a:p>
            <a:r>
              <a:rPr lang="cs-CZ" dirty="0" smtClean="0"/>
              <a:t>Region obklopuje dva malebné zálivy Neapolský a Salernský. Hlavní přitažlivost spočívá v sopečné krajině v okolí Vesuvu. Jádrem této oblasti je město Neapol, kolem něhož se nachází celá řada kulturněhistorických památek. 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395536" y="1412775"/>
            <a:ext cx="8568952" cy="4899531"/>
            <a:chOff x="395536" y="1412775"/>
            <a:chExt cx="8568952" cy="4899531"/>
          </a:xfrm>
        </p:grpSpPr>
        <p:pic>
          <p:nvPicPr>
            <p:cNvPr id="1126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5536" y="1412775"/>
              <a:ext cx="8568952" cy="48995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sp>
          <p:nvSpPr>
            <p:cNvPr id="5" name="TextovéPole 4"/>
            <p:cNvSpPr txBox="1"/>
            <p:nvPr/>
          </p:nvSpPr>
          <p:spPr>
            <a:xfrm>
              <a:off x="5796136" y="1556792"/>
              <a:ext cx="31025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Obr. 18. Neapol </a:t>
              </a:r>
              <a:r>
                <a:rPr lang="cs-CZ" b="1" dirty="0" err="1" smtClean="0"/>
                <a:t>Castelo</a:t>
              </a:r>
              <a:r>
                <a:rPr lang="cs-CZ" b="1" dirty="0" smtClean="0"/>
                <a:t> </a:t>
              </a:r>
              <a:r>
                <a:rPr lang="cs-CZ" b="1" dirty="0" err="1" smtClean="0"/>
                <a:t>Nuovo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oblasti cestovního ruchu:</a:t>
            </a:r>
            <a:br>
              <a:rPr lang="cs-CZ" sz="3200" dirty="0" smtClean="0"/>
            </a:br>
            <a:r>
              <a:rPr lang="cs-CZ" sz="3200" dirty="0" smtClean="0"/>
              <a:t>8. Apulie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Je oblast v jihovýchodní Itálii. Její břehy omývá Jaderské moře na východě a Jónské na jihovýchodě. Hlavním městem je město Bari. Na samém jihovýchodě pak leží </a:t>
            </a:r>
            <a:r>
              <a:rPr lang="cs-CZ" sz="2800" dirty="0" err="1" smtClean="0"/>
              <a:t>Salentský</a:t>
            </a:r>
            <a:r>
              <a:rPr lang="cs-CZ" sz="2800" dirty="0" smtClean="0"/>
              <a:t> poloostrov s bílými útesy a řadou historických městeček. Pro celou oblast Apulie jsou typické kruhové stavby nazývané </a:t>
            </a:r>
            <a:r>
              <a:rPr lang="cs-CZ" sz="2800" dirty="0" err="1" smtClean="0"/>
              <a:t>trulli</a:t>
            </a:r>
            <a:r>
              <a:rPr lang="cs-CZ" sz="2800" dirty="0" smtClean="0"/>
              <a:t>. Původně šlo o přístřešky pastevců stavěné z plochých kamenů kladených na sebe.</a:t>
            </a:r>
            <a:r>
              <a:rPr lang="cs-CZ" sz="1600" dirty="0" smtClean="0"/>
              <a:t>(</a:t>
            </a:r>
            <a:r>
              <a:rPr lang="cs-CZ" sz="1600" i="1" dirty="0" smtClean="0"/>
              <a:t>zdroj1)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oblasti cestovního ruchu:</a:t>
            </a:r>
            <a:br>
              <a:rPr lang="cs-CZ" sz="3200" dirty="0" smtClean="0"/>
            </a:br>
            <a:r>
              <a:rPr lang="cs-CZ" sz="3200" dirty="0" smtClean="0"/>
              <a:t>9. Sicílie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Základem turistické přitažlivosti této oblasti je pobřeží typu riviéra, sopečný reliéf mohutného masivu činné sopky Etny i početné památky. Památky jsou soustředěny hlavně v Palermu, Agrigentu, </a:t>
            </a:r>
            <a:r>
              <a:rPr lang="cs-CZ" dirty="0" err="1" smtClean="0"/>
              <a:t>Taormině</a:t>
            </a:r>
            <a:r>
              <a:rPr lang="cs-CZ" dirty="0" smtClean="0"/>
              <a:t> a </a:t>
            </a:r>
            <a:r>
              <a:rPr lang="cs-CZ" dirty="0" err="1" smtClean="0"/>
              <a:t>Siracuse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Severně od Sicílie leží Liparské ostrovy a západně ostrovy </a:t>
            </a:r>
            <a:r>
              <a:rPr lang="cs-CZ" dirty="0" err="1" smtClean="0"/>
              <a:t>Egadské</a:t>
            </a:r>
            <a:r>
              <a:rPr lang="cs-CZ" dirty="0" smtClean="0"/>
              <a:t>.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755576" y="836712"/>
            <a:ext cx="7736408" cy="5802306"/>
            <a:chOff x="755576" y="836712"/>
            <a:chExt cx="7736408" cy="5802306"/>
          </a:xfrm>
        </p:grpSpPr>
        <p:pic>
          <p:nvPicPr>
            <p:cNvPr id="13314" name="Picture 2" descr="C:\Users\Simona\Downloads\EtnaAvió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755576" y="836712"/>
              <a:ext cx="7736408" cy="5802306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6876256" y="980728"/>
              <a:ext cx="14129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Obr. 19. Etna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Hlavní oblasti cestovního ruchu:</a:t>
            </a:r>
            <a:br>
              <a:rPr lang="cs-CZ" sz="3200" dirty="0" smtClean="0"/>
            </a:br>
            <a:r>
              <a:rPr lang="cs-CZ" sz="3200" dirty="0" smtClean="0"/>
              <a:t>10. Sardinie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Druhý největší italský ostrov, má skalnaté pobřeží s malebnými zálivy, pohoří sopečného původu a četná menší střediska cestovního ruchu na pobřeží. V posledních letech se jeho návštěvnost zvyšuje.</a:t>
            </a:r>
            <a:endParaRPr lang="cs-CZ" sz="28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899592" y="1541748"/>
            <a:ext cx="7520384" cy="5316252"/>
            <a:chOff x="899592" y="1541748"/>
            <a:chExt cx="7520384" cy="5316252"/>
          </a:xfrm>
        </p:grpSpPr>
        <p:pic>
          <p:nvPicPr>
            <p:cNvPr id="14338" name="Picture 2" descr="C:\Users\Simona\Downloads\800px-Mare_Sardegna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99592" y="1541748"/>
              <a:ext cx="7520384" cy="5316252"/>
            </a:xfrm>
            <a:prstGeom prst="rect">
              <a:avLst/>
            </a:prstGeom>
            <a:noFill/>
          </p:spPr>
        </p:pic>
        <p:sp>
          <p:nvSpPr>
            <p:cNvPr id="5" name="TextovéPole 4"/>
            <p:cNvSpPr txBox="1"/>
            <p:nvPr/>
          </p:nvSpPr>
          <p:spPr>
            <a:xfrm>
              <a:off x="6372200" y="1772816"/>
              <a:ext cx="17100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Obr. 20.Sardinie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Nejnavštěvovanější města: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Benátky</a:t>
            </a:r>
          </a:p>
          <a:p>
            <a:r>
              <a:rPr lang="cs-CZ" dirty="0" smtClean="0"/>
              <a:t>Řím</a:t>
            </a:r>
          </a:p>
          <a:p>
            <a:r>
              <a:rPr lang="cs-CZ" dirty="0" smtClean="0"/>
              <a:t>Florencie</a:t>
            </a:r>
          </a:p>
          <a:p>
            <a:r>
              <a:rPr lang="cs-CZ" dirty="0" smtClean="0"/>
              <a:t>Janov</a:t>
            </a:r>
          </a:p>
          <a:p>
            <a:r>
              <a:rPr lang="cs-CZ" dirty="0" smtClean="0"/>
              <a:t>Turín</a:t>
            </a:r>
          </a:p>
          <a:p>
            <a:r>
              <a:rPr lang="cs-CZ" dirty="0" err="1" smtClean="0"/>
              <a:t>Miláno</a:t>
            </a:r>
            <a:endParaRPr lang="cs-CZ" dirty="0" smtClean="0"/>
          </a:p>
          <a:p>
            <a:r>
              <a:rPr lang="cs-CZ" dirty="0" smtClean="0"/>
              <a:t>Neapol</a:t>
            </a:r>
          </a:p>
          <a:p>
            <a:r>
              <a:rPr lang="cs-CZ" dirty="0" smtClean="0"/>
              <a:t>Palermo</a:t>
            </a:r>
          </a:p>
          <a:p>
            <a:r>
              <a:rPr lang="cs-CZ" dirty="0" smtClean="0"/>
              <a:t>San Marino</a:t>
            </a:r>
          </a:p>
          <a:p>
            <a:r>
              <a:rPr lang="cs-CZ" dirty="0" smtClean="0"/>
              <a:t>Pompeje</a:t>
            </a:r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3131840" y="1628800"/>
            <a:ext cx="5726972" cy="4295229"/>
            <a:chOff x="3131840" y="1628800"/>
            <a:chExt cx="5726972" cy="4295229"/>
          </a:xfrm>
        </p:grpSpPr>
        <p:pic>
          <p:nvPicPr>
            <p:cNvPr id="5" name="Picture 2" descr="C:\Documents and Settings\Simi\Plocha\benátky\P7094780.JP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131840" y="1628800"/>
              <a:ext cx="5726972" cy="4295229"/>
            </a:xfrm>
            <a:prstGeom prst="rect">
              <a:avLst/>
            </a:prstGeom>
            <a:noFill/>
          </p:spPr>
        </p:pic>
        <p:sp>
          <p:nvSpPr>
            <p:cNvPr id="6" name="TextovéPole 5"/>
            <p:cNvSpPr txBox="1"/>
            <p:nvPr/>
          </p:nvSpPr>
          <p:spPr>
            <a:xfrm>
              <a:off x="6948264" y="1700808"/>
              <a:ext cx="175644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/>
                <a:t>Obr. 21 Gondoly</a:t>
              </a:r>
              <a:endParaRPr lang="cs-CZ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turistické lokality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Ostrov </a:t>
            </a:r>
            <a:r>
              <a:rPr lang="cs-CZ" dirty="0" err="1" smtClean="0"/>
              <a:t>Elba</a:t>
            </a:r>
            <a:endParaRPr lang="cs-CZ" dirty="0" smtClean="0"/>
          </a:p>
          <a:p>
            <a:r>
              <a:rPr lang="cs-CZ" dirty="0" smtClean="0"/>
              <a:t>San Marino</a:t>
            </a:r>
          </a:p>
          <a:p>
            <a:r>
              <a:rPr lang="cs-CZ" dirty="0" err="1" smtClean="0"/>
              <a:t>Rimini</a:t>
            </a:r>
            <a:endParaRPr lang="cs-CZ" dirty="0" smtClean="0"/>
          </a:p>
          <a:p>
            <a:r>
              <a:rPr lang="cs-CZ" dirty="0" err="1" smtClean="0"/>
              <a:t>Ravena</a:t>
            </a:r>
            <a:endParaRPr lang="cs-CZ" dirty="0" smtClean="0"/>
          </a:p>
          <a:p>
            <a:r>
              <a:rPr lang="cs-CZ" dirty="0" err="1" smtClean="0"/>
              <a:t>Turino</a:t>
            </a:r>
            <a:endParaRPr lang="cs-CZ" dirty="0" smtClean="0"/>
          </a:p>
          <a:p>
            <a:r>
              <a:rPr lang="cs-CZ" smtClean="0"/>
              <a:t>Milano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Italská gastronomie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1757346" cy="2543180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Pasta</a:t>
            </a:r>
          </a:p>
          <a:p>
            <a:r>
              <a:rPr lang="cs-CZ" sz="1800" dirty="0" smtClean="0"/>
              <a:t>Pizza</a:t>
            </a:r>
          </a:p>
          <a:p>
            <a:r>
              <a:rPr lang="cs-CZ" sz="1800" dirty="0" err="1" smtClean="0"/>
              <a:t>Proscuiito</a:t>
            </a:r>
            <a:endParaRPr lang="cs-CZ" sz="1800" dirty="0" smtClean="0"/>
          </a:p>
          <a:p>
            <a:r>
              <a:rPr lang="cs-CZ" sz="1800" dirty="0" err="1" smtClean="0"/>
              <a:t>Parmagiano</a:t>
            </a:r>
            <a:endParaRPr lang="cs-CZ" sz="1800" dirty="0" smtClean="0"/>
          </a:p>
          <a:p>
            <a:r>
              <a:rPr lang="cs-CZ" sz="1800" dirty="0" smtClean="0"/>
              <a:t>Víno</a:t>
            </a:r>
          </a:p>
          <a:p>
            <a:r>
              <a:rPr lang="cs-CZ" sz="1800" dirty="0" err="1" smtClean="0"/>
              <a:t>Espresso</a:t>
            </a:r>
            <a:endParaRPr lang="cs-CZ" sz="1800" dirty="0" smtClean="0"/>
          </a:p>
          <a:p>
            <a:endParaRPr lang="cs-CZ" sz="1800" dirty="0"/>
          </a:p>
        </p:txBody>
      </p:sp>
      <p:pic>
        <p:nvPicPr>
          <p:cNvPr id="1026" name="Picture 2" descr="C:\Documents and Settings\Simi\Plocha\H2-ČESKÁ REPUBLIKA\evropa\itálie\Tagliatelle-Carbona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857232"/>
            <a:ext cx="6350000" cy="5626100"/>
          </a:xfrm>
          <a:prstGeom prst="rect">
            <a:avLst/>
          </a:prstGeom>
          <a:noFill/>
        </p:spPr>
      </p:pic>
      <p:pic>
        <p:nvPicPr>
          <p:cNvPr id="1027" name="Picture 3" descr="C:\Documents and Settings\Simi\Plocha\H2-ČESKÁ REPUBLIKA\evropa\itálie\prosciut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3" y="928669"/>
            <a:ext cx="5715040" cy="5715040"/>
          </a:xfrm>
          <a:prstGeom prst="rect">
            <a:avLst/>
          </a:prstGeom>
          <a:noFill/>
        </p:spPr>
      </p:pic>
      <p:pic>
        <p:nvPicPr>
          <p:cNvPr id="1028" name="Picture 4" descr="C:\Documents and Settings\Simi\Plocha\H2-ČESKÁ REPUBLIKA\evropa\itálie\parmigiano_reggiano_sa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14612" y="785794"/>
            <a:ext cx="5810274" cy="5810274"/>
          </a:xfrm>
          <a:prstGeom prst="rect">
            <a:avLst/>
          </a:prstGeom>
          <a:noFill/>
        </p:spPr>
      </p:pic>
      <p:pic>
        <p:nvPicPr>
          <p:cNvPr id="1029" name="Picture 5" descr="C:\Documents and Settings\Simi\Plocha\H2-ČESKÁ REPUBLIKA\evropa\itálie\wine tasting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488" y="714356"/>
            <a:ext cx="4452957" cy="5725230"/>
          </a:xfrm>
          <a:prstGeom prst="rect">
            <a:avLst/>
          </a:prstGeom>
          <a:noFill/>
        </p:spPr>
      </p:pic>
      <p:pic>
        <p:nvPicPr>
          <p:cNvPr id="1030" name="Picture 6" descr="C:\Documents and Settings\Simi\Plocha\H2-ČESKÁ REPUBLIKA\evropa\itálie\espresso-x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82971" y="1142984"/>
            <a:ext cx="6561029" cy="5281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Ferrari- automobilová značka založená v italské Modeně 1929</a:t>
            </a:r>
            <a:endParaRPr lang="cs-CZ" sz="3200" dirty="0"/>
          </a:p>
        </p:txBody>
      </p:sp>
      <p:pic>
        <p:nvPicPr>
          <p:cNvPr id="1026" name="Picture 2" descr="C:\Users\Simona\Desktop\VOŠ 1 CR1AB\SVG- Evropy\e2306284b8_33010272_o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285835"/>
            <a:ext cx="7429552" cy="5572165"/>
          </a:xfrm>
          <a:prstGeom prst="rect">
            <a:avLst/>
          </a:prstGeom>
          <a:noFill/>
        </p:spPr>
      </p:pic>
      <p:pic>
        <p:nvPicPr>
          <p:cNvPr id="1027" name="Picture 3" descr="C:\Users\Simona\Desktop\VOŠ 1 CR1AB\SVG- Evropy\ferrari_f430_rou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142999"/>
            <a:ext cx="7405718" cy="5554289"/>
          </a:xfrm>
          <a:prstGeom prst="rect">
            <a:avLst/>
          </a:prstGeom>
          <a:noFill/>
        </p:spPr>
      </p:pic>
      <p:pic>
        <p:nvPicPr>
          <p:cNvPr id="1028" name="Picture 4" descr="C:\Users\Simona\Desktop\VOŠ 1 CR1AB\SVG- Evropy\ferrari-logo-bi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38250" y="95250"/>
            <a:ext cx="6667500" cy="666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Móda</a:t>
            </a:r>
            <a:endParaRPr lang="cs-CZ" dirty="0"/>
          </a:p>
        </p:txBody>
      </p:sp>
      <p:pic>
        <p:nvPicPr>
          <p:cNvPr id="8194" name="Picture 2" descr="C:\Users\Simona\Desktop\VOŠ 1 CR1AB\SVG- Evropy\Prada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42717" y="1643050"/>
            <a:ext cx="6234589" cy="4286280"/>
          </a:xfrm>
          <a:prstGeom prst="rect">
            <a:avLst/>
          </a:prstGeom>
          <a:noFill/>
        </p:spPr>
      </p:pic>
      <p:pic>
        <p:nvPicPr>
          <p:cNvPr id="8195" name="Picture 3" descr="C:\Users\Simona\Desktop\VOŠ 1 CR1AB\SVG- Evropy\Freja-Beha-Erichsen-for-Valentino-Spring-Summer-2011-DesignSceneNet-0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000108"/>
            <a:ext cx="8627275" cy="5629297"/>
          </a:xfrm>
          <a:prstGeom prst="rect">
            <a:avLst/>
          </a:prstGeom>
          <a:noFill/>
        </p:spPr>
      </p:pic>
      <p:pic>
        <p:nvPicPr>
          <p:cNvPr id="8196" name="Picture 4" descr="C:\Users\Simona\Desktop\VOŠ 1 CR1AB\SVG- Evropy\Zegna%20Brod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71670" y="83609"/>
            <a:ext cx="5000660" cy="66907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Obrazové zdroje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980728"/>
            <a:ext cx="8892480" cy="5589240"/>
          </a:xfrm>
        </p:spPr>
        <p:txBody>
          <a:bodyPr>
            <a:normAutofit fontScale="85000" lnSpcReduction="10000"/>
          </a:bodyPr>
          <a:lstStyle/>
          <a:p>
            <a:pPr>
              <a:buFont typeface="+mj-lt"/>
              <a:buAutoNum type="arabicPeriod"/>
            </a:pPr>
            <a:r>
              <a:rPr lang="cs-CZ" sz="1200" dirty="0" smtClean="0"/>
              <a:t>Vlajka Itálie </a:t>
            </a:r>
            <a:r>
              <a:rPr lang="en-US" altLang="ja-JP" sz="1200" dirty="0" smtClean="0">
                <a:latin typeface="Arial" charset="0"/>
                <a:cs typeface="Arial" charset="0"/>
              </a:rPr>
              <a:t>. </a:t>
            </a:r>
            <a:r>
              <a:rPr lang="cs-CZ" altLang="ja-JP" sz="1200" dirty="0" smtClean="0">
                <a:latin typeface="Arial" charset="0"/>
                <a:cs typeface="Arial" charset="0"/>
              </a:rPr>
              <a:t>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2"/>
              </a:rPr>
              <a:t>http://cs.wikipedia.org/wiki/Soubor:Flag_of_Italy.svg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Poloha Itálie </a:t>
            </a:r>
            <a:r>
              <a:rPr lang="en-US" altLang="ja-JP" sz="1200" dirty="0" smtClean="0">
                <a:latin typeface="Arial" charset="0"/>
                <a:cs typeface="Arial" charset="0"/>
              </a:rPr>
              <a:t>. </a:t>
            </a:r>
            <a:r>
              <a:rPr lang="cs-CZ" altLang="ja-JP" sz="1200" dirty="0" smtClean="0">
                <a:latin typeface="Arial" charset="0"/>
                <a:cs typeface="Arial" charset="0"/>
              </a:rPr>
              <a:t>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3"/>
              </a:rPr>
              <a:t>http://cs.wikipedia.org/wiki/Soubor:EU_location_ITA.png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Italská moře </a:t>
            </a:r>
            <a:r>
              <a:rPr lang="en-US" altLang="ja-JP" sz="1200" dirty="0" smtClean="0">
                <a:latin typeface="Arial" charset="0"/>
                <a:cs typeface="Arial" charset="0"/>
              </a:rPr>
              <a:t>. </a:t>
            </a:r>
            <a:r>
              <a:rPr lang="cs-CZ" altLang="ja-JP" sz="1200" dirty="0" smtClean="0">
                <a:latin typeface="Arial" charset="0"/>
                <a:cs typeface="Arial" charset="0"/>
              </a:rPr>
              <a:t>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4"/>
              </a:rPr>
              <a:t>http://upload.wikimedia.org/wikipedia/commons/f/f6/Satellite_image_of_Italy_in_March_2003.jpg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Italské ostrovy.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4"/>
              </a:rPr>
              <a:t>http://upload.wikimedia.org/wikipedia/commons/f/f6/Satellite_image_of_Italy_in_March_2003.jpg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Poloostrovy Itálie. </a:t>
            </a:r>
            <a:r>
              <a:rPr lang="cs-CZ" altLang="ja-JP" sz="1200" dirty="0" smtClean="0">
                <a:latin typeface="Arial" charset="0"/>
                <a:cs typeface="Arial" charset="0"/>
              </a:rPr>
              <a:t>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4"/>
              </a:rPr>
              <a:t>http://upload.wikimedia.org/wikipedia/commons/f/f6/Satellite_image_of_Italy_in_March_2003.jpg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Povrch a vodstvo . </a:t>
            </a:r>
            <a:r>
              <a:rPr lang="cs-CZ" altLang="ja-JP" sz="1200" dirty="0" smtClean="0">
                <a:latin typeface="Arial" charset="0"/>
                <a:cs typeface="Arial" charset="0"/>
              </a:rPr>
              <a:t>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4"/>
              </a:rPr>
              <a:t>http://upload.wikimedia.org/wikipedia/commons/f/f6/Satellite_image_of_Italy_in_March_2003.jpg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Administrativní členění. </a:t>
            </a:r>
            <a:r>
              <a:rPr lang="cs-CZ" altLang="ja-JP" sz="1200" dirty="0" smtClean="0">
                <a:latin typeface="Arial" charset="0"/>
                <a:cs typeface="Arial" charset="0"/>
              </a:rPr>
              <a:t>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5"/>
              </a:rPr>
              <a:t>http://cs.wikipedia.org/wiki/Soubor:Italian_regions_provinces.svg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Lyžař. Zdroj autor</a:t>
            </a:r>
          </a:p>
          <a:p>
            <a:pPr>
              <a:buFont typeface="+mj-lt"/>
              <a:buAutoNum type="arabicPeriod"/>
            </a:pPr>
            <a:r>
              <a:rPr lang="cs-CZ" sz="1200" dirty="0" smtClean="0"/>
              <a:t>Vrcholky Alp, zdroj autor</a:t>
            </a:r>
          </a:p>
          <a:p>
            <a:pPr>
              <a:buFont typeface="+mj-lt"/>
              <a:buAutoNum type="arabicPeriod"/>
            </a:pPr>
            <a:r>
              <a:rPr lang="cs-CZ" sz="1200" dirty="0" err="1" smtClean="0"/>
              <a:t>Paganella</a:t>
            </a:r>
            <a:r>
              <a:rPr lang="cs-CZ" sz="1200" dirty="0" smtClean="0"/>
              <a:t> údolí, zdroj autor</a:t>
            </a:r>
          </a:p>
          <a:p>
            <a:pPr>
              <a:buFont typeface="+mj-lt"/>
              <a:buAutoNum type="arabicPeriod"/>
            </a:pPr>
            <a:r>
              <a:rPr lang="cs-CZ" sz="1200" dirty="0" err="1" smtClean="0"/>
              <a:t>Cinque</a:t>
            </a:r>
            <a:r>
              <a:rPr lang="cs-CZ" sz="1200" dirty="0" smtClean="0"/>
              <a:t> </a:t>
            </a:r>
            <a:r>
              <a:rPr lang="cs-CZ" sz="1200" dirty="0" err="1" smtClean="0"/>
              <a:t>Terre</a:t>
            </a:r>
            <a:r>
              <a:rPr lang="cs-CZ" sz="1200" dirty="0" smtClean="0"/>
              <a:t>. </a:t>
            </a:r>
            <a:r>
              <a:rPr lang="cs-CZ" altLang="ja-JP" sz="1200" dirty="0" smtClean="0">
                <a:latin typeface="Arial" charset="0"/>
                <a:cs typeface="Arial" charset="0"/>
              </a:rPr>
              <a:t>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6"/>
              </a:rPr>
              <a:t>http://cs.wikipedia.org/wiki/Soubor:Italy.Cinque.Terre.Manarola.2.jpg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err="1" smtClean="0"/>
              <a:t>Kanal</a:t>
            </a:r>
            <a:r>
              <a:rPr lang="cs-CZ" sz="1200" dirty="0" smtClean="0"/>
              <a:t> Grande, </a:t>
            </a:r>
            <a:r>
              <a:rPr lang="cs-CZ" sz="1200" dirty="0" err="1" smtClean="0"/>
              <a:t>zdro</a:t>
            </a:r>
            <a:r>
              <a:rPr lang="cs-CZ" sz="1200" dirty="0" smtClean="0"/>
              <a:t> autor</a:t>
            </a:r>
          </a:p>
          <a:p>
            <a:pPr>
              <a:buFont typeface="+mj-lt"/>
              <a:buAutoNum type="arabicPeriod"/>
            </a:pPr>
            <a:r>
              <a:rPr lang="cs-CZ" sz="1200" dirty="0" smtClean="0"/>
              <a:t>Bologna, San </a:t>
            </a:r>
            <a:r>
              <a:rPr lang="cs-CZ" sz="1200" dirty="0" err="1" smtClean="0"/>
              <a:t>Petronio</a:t>
            </a:r>
            <a:r>
              <a:rPr lang="cs-CZ" sz="1200" dirty="0" smtClean="0"/>
              <a:t> </a:t>
            </a:r>
            <a:r>
              <a:rPr lang="cs-CZ" sz="1200" dirty="0" err="1" smtClean="0"/>
              <a:t>Piazza</a:t>
            </a:r>
            <a:r>
              <a:rPr lang="cs-CZ" sz="1200" dirty="0" smtClean="0"/>
              <a:t> </a:t>
            </a:r>
            <a:r>
              <a:rPr lang="cs-CZ" sz="1200" dirty="0" err="1" smtClean="0"/>
              <a:t>Maggiore</a:t>
            </a:r>
            <a:r>
              <a:rPr lang="cs-CZ" sz="1200" dirty="0" smtClean="0"/>
              <a:t>.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b="1" dirty="0" smtClean="0"/>
              <a:t> </a:t>
            </a:r>
            <a:r>
              <a:rPr lang="cs-CZ" sz="1200" dirty="0" smtClean="0">
                <a:hlinkClick r:id="rId7"/>
              </a:rPr>
              <a:t>http://cs.wikipedia.org/wiki/Soubor:Bologna-SanPetronioPiazzaMaggiore1.jpg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b="1" dirty="0" smtClean="0"/>
              <a:t>Florencie.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>
                <a:hlinkClick r:id="rId8"/>
              </a:rPr>
              <a:t> http://cs.wikipedia.org/wiki/Soubor:Sunset_over_florence_1.jpg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Pisa náměstí zázraků, zdroj autor</a:t>
            </a:r>
          </a:p>
          <a:p>
            <a:pPr>
              <a:buFont typeface="+mj-lt"/>
              <a:buAutoNum type="arabicPeriod"/>
            </a:pPr>
            <a:r>
              <a:rPr lang="cs-CZ" sz="1200" dirty="0" smtClean="0"/>
              <a:t>Koloseum,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 </a:t>
            </a:r>
            <a:r>
              <a:rPr lang="cs-CZ" sz="1200" dirty="0" smtClean="0"/>
              <a:t> </a:t>
            </a:r>
            <a:r>
              <a:rPr lang="cs-CZ" sz="1200" dirty="0" smtClean="0">
                <a:hlinkClick r:id="rId9"/>
              </a:rPr>
              <a:t>http://cs.wikipedia.org/wiki/Soubor:Colosseo_-_panoramica_-_Scuba_Beer.jpg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Vatikán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.</a:t>
            </a:r>
            <a:r>
              <a:rPr lang="cs-CZ" sz="1200" dirty="0" smtClean="0">
                <a:hlinkClick r:id="rId10"/>
              </a:rPr>
              <a:t> http://cs.wikipedia.org/wiki/Soubor:Pohled_na_%C5%99%C3%ADm.JPG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Neapol </a:t>
            </a:r>
            <a:r>
              <a:rPr lang="cs-CZ" sz="1200" dirty="0" err="1" smtClean="0"/>
              <a:t>Castelo</a:t>
            </a:r>
            <a:r>
              <a:rPr lang="cs-CZ" sz="1200" dirty="0" smtClean="0"/>
              <a:t> </a:t>
            </a:r>
            <a:r>
              <a:rPr lang="cs-CZ" sz="1200" dirty="0" err="1" smtClean="0"/>
              <a:t>Nuovo</a:t>
            </a:r>
            <a:r>
              <a:rPr lang="cs-CZ" sz="1200" dirty="0" smtClean="0"/>
              <a:t>. </a:t>
            </a:r>
            <a:r>
              <a:rPr lang="cs-CZ" altLang="ja-JP" sz="1200" dirty="0" smtClean="0">
                <a:latin typeface="Arial" charset="0"/>
                <a:cs typeface="Arial" charset="0"/>
              </a:rPr>
              <a:t>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. </a:t>
            </a:r>
            <a:r>
              <a:rPr lang="cs-CZ" sz="1200" dirty="0" smtClean="0">
                <a:hlinkClick r:id="rId11"/>
              </a:rPr>
              <a:t>http://cs.wikipedia.org/wiki/Soubor:Naples-Castel_Nuovo.jpg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Etna. </a:t>
            </a:r>
            <a:r>
              <a:rPr lang="cs-CZ" altLang="ja-JP" sz="1200" dirty="0" smtClean="0">
                <a:latin typeface="Arial" charset="0"/>
                <a:cs typeface="Arial" charset="0"/>
              </a:rPr>
              <a:t>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. </a:t>
            </a:r>
            <a:r>
              <a:rPr lang="cs-CZ" sz="1200" dirty="0" smtClean="0">
                <a:hlinkClick r:id="rId12"/>
              </a:rPr>
              <a:t>http://cs.wikipedia.org/wiki/Soubor:EtnaAvi%C3%B3.JPG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Sardinie </a:t>
            </a:r>
            <a:r>
              <a:rPr lang="cs-CZ" altLang="ja-JP" sz="1200" dirty="0" smtClean="0">
                <a:latin typeface="Arial" charset="0"/>
                <a:cs typeface="Arial" charset="0"/>
              </a:rPr>
              <a:t>[online]. [cit. 2013-08-13]. Dostupný pod licencí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Creative</a:t>
            </a:r>
            <a:r>
              <a:rPr lang="cs-CZ" altLang="ja-JP" sz="1200" dirty="0" smtClean="0">
                <a:latin typeface="Arial" charset="0"/>
                <a:cs typeface="Arial" charset="0"/>
              </a:rPr>
              <a:t> </a:t>
            </a:r>
            <a:r>
              <a:rPr lang="cs-CZ" altLang="ja-JP" sz="1200" dirty="0" err="1" smtClean="0">
                <a:latin typeface="Arial" charset="0"/>
                <a:cs typeface="Arial" charset="0"/>
              </a:rPr>
              <a:t>Commons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</a:t>
            </a:r>
            <a:r>
              <a:rPr lang="en-US" altLang="ja-JP" sz="1200" dirty="0" err="1" smtClean="0">
                <a:latin typeface="Arial" charset="0"/>
                <a:cs typeface="Arial" charset="0"/>
              </a:rPr>
              <a:t>na</a:t>
            </a:r>
            <a:r>
              <a:rPr lang="en-US" altLang="ja-JP" sz="1200" dirty="0" smtClean="0">
                <a:latin typeface="Arial" charset="0"/>
                <a:cs typeface="Arial" charset="0"/>
              </a:rPr>
              <a:t> WWW</a:t>
            </a:r>
            <a:r>
              <a:rPr lang="pl-PL" altLang="ja-JP" sz="1200" dirty="0" smtClean="0">
                <a:latin typeface="Arial" charset="0"/>
                <a:cs typeface="Arial" charset="0"/>
              </a:rPr>
              <a:t>:</a:t>
            </a:r>
            <a:r>
              <a:rPr lang="cs-CZ" sz="1200" dirty="0" smtClean="0"/>
              <a:t>. </a:t>
            </a:r>
            <a:r>
              <a:rPr lang="cs-CZ" sz="1200" dirty="0" smtClean="0">
                <a:hlinkClick r:id="rId13"/>
              </a:rPr>
              <a:t>http://cs.wikipedia.org/wiki/Soubor:Mare_Sardegna.JPG</a:t>
            </a:r>
            <a:endParaRPr lang="cs-CZ" sz="1200" dirty="0" smtClean="0"/>
          </a:p>
          <a:p>
            <a:pPr>
              <a:buFont typeface="+mj-lt"/>
              <a:buAutoNum type="arabicPeriod"/>
            </a:pPr>
            <a:r>
              <a:rPr lang="cs-CZ" sz="1200" dirty="0" smtClean="0"/>
              <a:t>Gondoly, zdroj autor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Zdroj 1:</a:t>
            </a:r>
            <a:r>
              <a:rPr lang="cs-CZ" sz="1800" u="sng" dirty="0" smtClean="0">
                <a:hlinkClick r:id="rId2"/>
              </a:rPr>
              <a:t>http://</a:t>
            </a:r>
            <a:r>
              <a:rPr lang="cs-CZ" sz="1800" u="sng" dirty="0" err="1" smtClean="0">
                <a:hlinkClick r:id="rId2"/>
              </a:rPr>
              <a:t>cestovani.idnes.cz</a:t>
            </a:r>
            <a:r>
              <a:rPr lang="cs-CZ" sz="1800" u="sng" dirty="0" smtClean="0">
                <a:hlinkClick r:id="rId2"/>
              </a:rPr>
              <a:t>/</a:t>
            </a:r>
            <a:r>
              <a:rPr lang="cs-CZ" sz="1800" u="sng" dirty="0" err="1" smtClean="0">
                <a:hlinkClick r:id="rId2"/>
              </a:rPr>
              <a:t>italska</a:t>
            </a:r>
            <a:r>
              <a:rPr lang="cs-CZ" sz="1800" u="sng" dirty="0" smtClean="0">
                <a:hlinkClick r:id="rId2"/>
              </a:rPr>
              <a:t>-</a:t>
            </a:r>
            <a:r>
              <a:rPr lang="cs-CZ" sz="1800" u="sng" dirty="0" err="1" smtClean="0">
                <a:hlinkClick r:id="rId2"/>
              </a:rPr>
              <a:t>apulie</a:t>
            </a:r>
            <a:r>
              <a:rPr lang="cs-CZ" sz="1800" u="sng" dirty="0" smtClean="0">
                <a:hlinkClick r:id="rId2"/>
              </a:rPr>
              <a:t>-</a:t>
            </a:r>
            <a:r>
              <a:rPr lang="cs-CZ" sz="1800" u="sng" dirty="0" err="1" smtClean="0">
                <a:hlinkClick r:id="rId2"/>
              </a:rPr>
              <a:t>karibik</a:t>
            </a:r>
            <a:r>
              <a:rPr lang="cs-CZ" sz="1800" u="sng" dirty="0" smtClean="0">
                <a:hlinkClick r:id="rId2"/>
              </a:rPr>
              <a:t>-</a:t>
            </a:r>
            <a:r>
              <a:rPr lang="cs-CZ" sz="1800" u="sng" dirty="0" err="1" smtClean="0">
                <a:hlinkClick r:id="rId2"/>
              </a:rPr>
              <a:t>evropy</a:t>
            </a:r>
            <a:r>
              <a:rPr lang="cs-CZ" sz="1800" u="sng" dirty="0" smtClean="0">
                <a:hlinkClick r:id="rId2"/>
              </a:rPr>
              <a:t>-a-domky-jako-od-hobitu-</a:t>
            </a:r>
            <a:r>
              <a:rPr lang="cs-CZ" sz="1800" u="sng" dirty="0" err="1" smtClean="0">
                <a:hlinkClick r:id="rId2"/>
              </a:rPr>
              <a:t>fya</a:t>
            </a:r>
            <a:r>
              <a:rPr lang="cs-CZ" sz="1800" u="sng" dirty="0" smtClean="0">
                <a:hlinkClick r:id="rId2"/>
              </a:rPr>
              <a:t>-/kolem-</a:t>
            </a:r>
            <a:r>
              <a:rPr lang="cs-CZ" sz="1800" u="sng" dirty="0" err="1" smtClean="0">
                <a:hlinkClick r:id="rId2"/>
              </a:rPr>
              <a:t>sveta.aspx</a:t>
            </a:r>
            <a:r>
              <a:rPr lang="cs-CZ" sz="1800" u="sng" dirty="0" smtClean="0">
                <a:hlinkClick r:id="rId2"/>
              </a:rPr>
              <a:t>?c=A080801_102848_</a:t>
            </a:r>
            <a:r>
              <a:rPr lang="cs-CZ" sz="1800" u="sng" dirty="0" err="1" smtClean="0">
                <a:hlinkClick r:id="rId2"/>
              </a:rPr>
              <a:t>igsvet</a:t>
            </a:r>
            <a:r>
              <a:rPr lang="cs-CZ" sz="1800" u="sng" dirty="0" smtClean="0">
                <a:hlinkClick r:id="rId2"/>
              </a:rPr>
              <a:t>_</a:t>
            </a:r>
            <a:r>
              <a:rPr lang="cs-CZ" sz="1800" u="sng" dirty="0" err="1" smtClean="0">
                <a:hlinkClick r:id="rId2"/>
              </a:rPr>
              <a:t>skr</a:t>
            </a:r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574</TotalTime>
  <Words>1814</Words>
  <Application>Microsoft Office PowerPoint</Application>
  <PresentationFormat>Předvádění na obrazovce (4:3)</PresentationFormat>
  <Paragraphs>187</Paragraphs>
  <Slides>36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sady Office</vt:lpstr>
      <vt:lpstr>Itálie</vt:lpstr>
      <vt:lpstr>Snímek 2</vt:lpstr>
      <vt:lpstr>Snímek 3</vt:lpstr>
      <vt:lpstr> ITÁLIE </vt:lpstr>
      <vt:lpstr>Itálie je stát v jižní Evropě. Rozkládá se na Apeninském poloostrově a na několika ostrovech.</vt:lpstr>
      <vt:lpstr>Mořská hranice tvoří 80% státních hranic. </vt:lpstr>
      <vt:lpstr>Snímek 7</vt:lpstr>
      <vt:lpstr>Snímek 8</vt:lpstr>
      <vt:lpstr>Povrch: Alpy-Dolomity, Karnské, Julské, Bergamské, Grajské, Kotické Vodstvo: Pád, Tibera, ledovcová jezera ( Lago di Garda, Lago Maggiore, Lago di Como </vt:lpstr>
      <vt:lpstr>Podnebí a rostlinstvo</vt:lpstr>
      <vt:lpstr>Administrativní členění Itálie: země se dělí na 20 regionů.</vt:lpstr>
      <vt:lpstr>Hospodářství</vt:lpstr>
      <vt:lpstr>Ekonomická stránka</vt:lpstr>
      <vt:lpstr>Itálie jako turistická velmoc a její hlavní lákadla: </vt:lpstr>
      <vt:lpstr>Hlavní oblasti cestovního ruchu: </vt:lpstr>
      <vt:lpstr>Pro italské Alpy je typické stálé počasí s velkým počtem slunečných dní a lyžařskou sezónou prodlouženou do jarních měsíců</vt:lpstr>
      <vt:lpstr>Snímek 17</vt:lpstr>
      <vt:lpstr>Hlavní oblasti cestovního ruchu:  2. italská riviéra</vt:lpstr>
      <vt:lpstr>Hlavní oblasti cestovního ruchu: 3. Benátky a okolí</vt:lpstr>
      <vt:lpstr>Hlavní oblasti cestovního ruchu: 4. Emilia Romagna</vt:lpstr>
      <vt:lpstr>Hlavní oblasti cestovního ruchu: 5. Florencie a okolí</vt:lpstr>
      <vt:lpstr>Obr.15. Pisa náměstí zázraků</vt:lpstr>
      <vt:lpstr>Hlavní oblast cestovního ruchu: 6. Lazio</vt:lpstr>
      <vt:lpstr>Obr. 16. Koloseum</vt:lpstr>
      <vt:lpstr>Obr. 17. Vatikán</vt:lpstr>
      <vt:lpstr>Hlavní oblasti cestovního ruchu: 7. Kampánie</vt:lpstr>
      <vt:lpstr>Hlavní oblasti cestovního ruchu: 8. Apulie</vt:lpstr>
      <vt:lpstr>Hlavní oblasti cestovního ruchu: 9. Sicílie</vt:lpstr>
      <vt:lpstr>Hlavní oblasti cestovního ruchu: 10. Sardinie</vt:lpstr>
      <vt:lpstr>Nejnavštěvovanější města: </vt:lpstr>
      <vt:lpstr>Další turistické lokality</vt:lpstr>
      <vt:lpstr>Italská gastronomie</vt:lpstr>
      <vt:lpstr>Ferrari- automobilová značka založená v italské Modeně 1929</vt:lpstr>
      <vt:lpstr>Móda</vt:lpstr>
      <vt:lpstr>Obrazové zdroje</vt:lpstr>
      <vt:lpstr>Zdroje</vt:lpstr>
    </vt:vector>
  </TitlesOfParts>
  <Company>Your Company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ITÁLIE</dc:title>
  <dc:creator>Your User Name</dc:creator>
  <cp:lastModifiedBy>Simona</cp:lastModifiedBy>
  <cp:revision>35</cp:revision>
  <dcterms:created xsi:type="dcterms:W3CDTF">2010-11-01T19:14:37Z</dcterms:created>
  <dcterms:modified xsi:type="dcterms:W3CDTF">2013-08-28T10:52:41Z</dcterms:modified>
</cp:coreProperties>
</file>